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59" r:id="rId4"/>
    <p:sldId id="295" r:id="rId5"/>
    <p:sldId id="263" r:id="rId6"/>
    <p:sldId id="264" r:id="rId7"/>
    <p:sldId id="296"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7" r:id="rId33"/>
    <p:sldId id="298" r:id="rId34"/>
    <p:sldId id="299" r:id="rId35"/>
    <p:sldId id="300" r:id="rId36"/>
    <p:sldId id="301" r:id="rId37"/>
    <p:sldId id="302" r:id="rId3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80" autoAdjust="0"/>
    <p:restoredTop sz="94660"/>
  </p:normalViewPr>
  <p:slideViewPr>
    <p:cSldViewPr>
      <p:cViewPr varScale="1">
        <p:scale>
          <a:sx n="107" d="100"/>
          <a:sy n="107" d="100"/>
        </p:scale>
        <p:origin x="-171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28.02.2018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28.02.2018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5076056" y="1340768"/>
            <a:ext cx="3610744" cy="4896544"/>
          </a:xfrm>
        </p:spPr>
        <p:txBody>
          <a:bodyPr>
            <a:normAutofit/>
          </a:bodyPr>
          <a:lstStyle/>
          <a:p>
            <a:pPr algn="l"/>
            <a:r>
              <a:rPr lang="tr-TR" sz="2000" dirty="0" smtClean="0"/>
              <a:t>A. Solda görülen inceleme  hangi bölgeye yapılmış ve hangi inceleme yöntemi kullanılmıştır.</a:t>
            </a:r>
            <a:br>
              <a:rPr lang="tr-TR" sz="2000" dirty="0" smtClean="0"/>
            </a:br>
            <a:r>
              <a:rPr lang="tr-TR" sz="2000" dirty="0" smtClean="0"/>
              <a:t>B. Kontrast madde kullanılmış mıdır,   Kullanılmış ise hangi kontrast madde kullanılmıştır?.</a:t>
            </a:r>
            <a:br>
              <a:rPr lang="tr-TR" sz="2000" dirty="0" smtClean="0"/>
            </a:br>
            <a:r>
              <a:rPr lang="tr-TR" sz="2000" dirty="0" smtClean="0"/>
              <a:t>C. Tanınız nedir?</a:t>
            </a:r>
            <a:endParaRPr lang="tr-TR" sz="20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18185" t="32500" r="54210" b="9309"/>
          <a:stretch>
            <a:fillRect/>
          </a:stretch>
        </p:blipFill>
        <p:spPr bwMode="auto">
          <a:xfrm>
            <a:off x="611560" y="1484784"/>
            <a:ext cx="3792015" cy="449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9789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970923" y="1772816"/>
            <a:ext cx="7499176" cy="4608512"/>
          </a:xfrm>
        </p:spPr>
        <p:txBody>
          <a:bodyPr>
            <a:normAutofit/>
          </a:bodyPr>
          <a:lstStyle/>
          <a:p>
            <a:pPr algn="l"/>
            <a:r>
              <a:rPr lang="tr-TR" sz="1600" dirty="0" smtClean="0"/>
              <a:t/>
            </a:r>
            <a:br>
              <a:rPr lang="tr-TR" sz="1600" dirty="0" smtClean="0"/>
            </a:br>
            <a:r>
              <a:rPr lang="tr-TR" sz="2800" dirty="0" smtClean="0"/>
              <a:t>Radyolojide kullandığımız görüntüleme yöntemlerini ve fizik çalışma prensiplerini yazınız.</a:t>
            </a:r>
            <a:endParaRPr lang="tr-TR" sz="2800" dirty="0"/>
          </a:p>
        </p:txBody>
      </p:sp>
    </p:spTree>
    <p:extLst>
      <p:ext uri="{BB962C8B-B14F-4D97-AF65-F5344CB8AC3E}">
        <p14:creationId xmlns:p14="http://schemas.microsoft.com/office/powerpoint/2010/main" val="265760808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5076056" y="1340768"/>
            <a:ext cx="3610744" cy="4896544"/>
          </a:xfrm>
        </p:spPr>
        <p:txBody>
          <a:bodyPr>
            <a:normAutofit/>
          </a:bodyPr>
          <a:lstStyle/>
          <a:p>
            <a:pPr algn="l"/>
            <a:r>
              <a:rPr lang="tr-TR" sz="1600" dirty="0" smtClean="0"/>
              <a:t/>
            </a:r>
            <a:br>
              <a:rPr lang="tr-TR" sz="1600" dirty="0" smtClean="0"/>
            </a:br>
            <a:r>
              <a:rPr lang="tr-TR" sz="1600" dirty="0" smtClean="0"/>
              <a:t/>
            </a:r>
            <a:br>
              <a:rPr lang="tr-TR" sz="1600" dirty="0" smtClean="0"/>
            </a:br>
            <a:r>
              <a:rPr lang="tr-TR" sz="2000" dirty="0" smtClean="0"/>
              <a:t>A. Solda görülen inceleme  hangi bölgeye yapılmış ve hangi inceleme yöntemi kullanılmıştır.</a:t>
            </a:r>
            <a:br>
              <a:rPr lang="tr-TR" sz="2000" dirty="0" smtClean="0"/>
            </a:br>
            <a:r>
              <a:rPr lang="tr-TR" sz="2000" dirty="0" smtClean="0"/>
              <a:t>B. Kontrast madde kullanılmış mıdır,   Kullanılmış ise hangi kontrast madde kullanılmıştır?.</a:t>
            </a:r>
            <a:br>
              <a:rPr lang="tr-TR" sz="2000" dirty="0" smtClean="0"/>
            </a:br>
            <a:r>
              <a:rPr lang="tr-TR" sz="2000" dirty="0" smtClean="0"/>
              <a:t>C. Tanınız nedir?</a:t>
            </a:r>
            <a:br>
              <a:rPr lang="tr-TR" sz="2000" dirty="0" smtClean="0"/>
            </a:br>
            <a:r>
              <a:rPr lang="tr-TR" sz="2000" dirty="0" smtClean="0"/>
              <a:t>D. Tanı hakkında kısa bilgi veriniz?</a:t>
            </a:r>
            <a:br>
              <a:rPr lang="tr-TR" sz="2000" dirty="0" smtClean="0"/>
            </a:br>
            <a:r>
              <a:rPr lang="tr-TR" sz="2000" dirty="0" smtClean="0"/>
              <a:t>E. Tedavisi hakkında bilgi veriniz?</a:t>
            </a:r>
            <a:br>
              <a:rPr lang="tr-TR" sz="2000" dirty="0" smtClean="0"/>
            </a:br>
            <a:endParaRPr lang="tr-TR" sz="2000" dirty="0"/>
          </a:p>
        </p:txBody>
      </p:sp>
      <p:pic>
        <p:nvPicPr>
          <p:cNvPr id="64518" name="Picture 6" descr="DSC0009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2156" t="31769" r="52921" b="22653"/>
          <a:stretch>
            <a:fillRect/>
          </a:stretch>
        </p:blipFill>
        <p:spPr>
          <a:xfrm>
            <a:off x="457200" y="1484784"/>
            <a:ext cx="3779011" cy="28342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8394956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64088" y="274638"/>
            <a:ext cx="3322712" cy="5242594"/>
          </a:xfrm>
        </p:spPr>
        <p:txBody>
          <a:bodyPr>
            <a:normAutofit/>
          </a:bodyPr>
          <a:lstStyle/>
          <a:p>
            <a:pPr algn="l"/>
            <a:r>
              <a:rPr lang="tr-TR" sz="1800" dirty="0"/>
              <a:t>A. Solda görülen inceleme  hangi bölgeye yapılmış ve hangi inceleme </a:t>
            </a:r>
            <a:r>
              <a:rPr lang="tr-TR" sz="1800" dirty="0" smtClean="0"/>
              <a:t>yöntemi </a:t>
            </a:r>
            <a:r>
              <a:rPr lang="tr-TR" sz="1800" dirty="0"/>
              <a:t>kullanılmıştır.</a:t>
            </a:r>
            <a:br>
              <a:rPr lang="tr-TR" sz="1800" dirty="0"/>
            </a:br>
            <a:r>
              <a:rPr lang="tr-TR" sz="1800" dirty="0"/>
              <a:t>B. Kontrast madde kullanılmış mıdır,   Kullanılmış ise hangi kontrast madde kullanılmıştır?.</a:t>
            </a:r>
            <a:br>
              <a:rPr lang="tr-TR" sz="1800" dirty="0"/>
            </a:br>
            <a:r>
              <a:rPr lang="tr-TR" sz="1800" dirty="0"/>
              <a:t>C. Tanınız nedir?</a:t>
            </a:r>
            <a:br>
              <a:rPr lang="tr-TR" sz="1800" dirty="0"/>
            </a:br>
            <a:r>
              <a:rPr lang="tr-TR" sz="1800" dirty="0"/>
              <a:t>D. Tanı hakkında kısa bilgi veriniz?</a:t>
            </a:r>
            <a:br>
              <a:rPr lang="tr-TR" sz="1800" dirty="0"/>
            </a:br>
            <a:r>
              <a:rPr lang="tr-TR" sz="1800" dirty="0"/>
              <a:t>E. Tedavisi hakkında bilgi veriniz?</a:t>
            </a:r>
            <a:br>
              <a:rPr lang="tr-TR" sz="1800" dirty="0"/>
            </a:br>
            <a:endParaRPr lang="tr-TR" sz="18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085" t="32306" r="51716" b="13945"/>
          <a:stretch/>
        </p:blipFill>
        <p:spPr bwMode="auto">
          <a:xfrm>
            <a:off x="107504" y="764704"/>
            <a:ext cx="4978511"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ağ Ok 2"/>
          <p:cNvSpPr/>
          <p:nvPr/>
        </p:nvSpPr>
        <p:spPr>
          <a:xfrm rot="12934422">
            <a:off x="2806756" y="3039539"/>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6209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970923" y="1772816"/>
            <a:ext cx="7499176" cy="4608512"/>
          </a:xfrm>
        </p:spPr>
        <p:txBody>
          <a:bodyPr>
            <a:normAutofit/>
          </a:bodyPr>
          <a:lstStyle/>
          <a:p>
            <a:pPr algn="l"/>
            <a:r>
              <a:rPr lang="tr-TR" sz="1600" dirty="0" smtClean="0"/>
              <a:t/>
            </a:r>
            <a:br>
              <a:rPr lang="tr-TR" sz="1600" dirty="0" smtClean="0"/>
            </a:br>
            <a:r>
              <a:rPr lang="tr-TR" sz="2000" dirty="0" smtClean="0"/>
              <a:t>Radyolojik algoritma nedir?. Bir görüntüleme yöntemini seçerken nelere dikkat </a:t>
            </a:r>
            <a:r>
              <a:rPr lang="tr-TR" sz="2000" smtClean="0"/>
              <a:t>edilmesi gerekiyor?</a:t>
            </a:r>
            <a:endParaRPr lang="tr-TR" sz="2000" dirty="0"/>
          </a:p>
        </p:txBody>
      </p:sp>
    </p:spTree>
    <p:extLst>
      <p:ext uri="{BB962C8B-B14F-4D97-AF65-F5344CB8AC3E}">
        <p14:creationId xmlns:p14="http://schemas.microsoft.com/office/powerpoint/2010/main" val="245475267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5076056" y="1340768"/>
            <a:ext cx="3610744" cy="4896544"/>
          </a:xfrm>
        </p:spPr>
        <p:txBody>
          <a:bodyPr>
            <a:normAutofit/>
          </a:bodyPr>
          <a:lstStyle/>
          <a:p>
            <a:pPr algn="l"/>
            <a:r>
              <a:rPr lang="tr-TR" sz="2000" dirty="0" smtClean="0"/>
              <a:t>A. Soldaki görüntüde  hangi  inceleme </a:t>
            </a:r>
            <a:r>
              <a:rPr lang="tr-TR" sz="2000" dirty="0"/>
              <a:t>yöntemi </a:t>
            </a:r>
            <a:r>
              <a:rPr lang="tr-TR" sz="2000" dirty="0" smtClean="0"/>
              <a:t>kullanılmıştır?</a:t>
            </a:r>
            <a:br>
              <a:rPr lang="tr-TR" sz="2000" dirty="0" smtClean="0"/>
            </a:br>
            <a:r>
              <a:rPr lang="tr-TR" sz="2000" dirty="0" smtClean="0"/>
              <a:t>B. Kontrast madde kullanılmış mıdır,   Kullanılmış ise hangi kontrast madde kullanılmıştır?.</a:t>
            </a:r>
            <a:br>
              <a:rPr lang="tr-TR" sz="2000" dirty="0" smtClean="0"/>
            </a:br>
            <a:r>
              <a:rPr lang="tr-TR" sz="2000" dirty="0" smtClean="0"/>
              <a:t>C. Tanınız nedir?</a:t>
            </a:r>
            <a:br>
              <a:rPr lang="tr-TR" sz="2000" dirty="0" smtClean="0"/>
            </a:br>
            <a:r>
              <a:rPr lang="tr-TR" sz="2000" dirty="0" smtClean="0"/>
              <a:t>D. Kullanılan yöntemin fizik çalışma </a:t>
            </a:r>
            <a:r>
              <a:rPr lang="tr-TR" sz="2000" smtClean="0"/>
              <a:t>prensibi nedir?</a:t>
            </a:r>
            <a:endParaRPr lang="tr-TR" sz="2000" dirty="0"/>
          </a:p>
        </p:txBody>
      </p:sp>
      <p:pic>
        <p:nvPicPr>
          <p:cNvPr id="5" name="Picture 4" descr="DSC00006"/>
          <p:cNvPicPr>
            <a:picLocks noChangeAspect="1" noChangeArrowheads="1"/>
          </p:cNvPicPr>
          <p:nvPr/>
        </p:nvPicPr>
        <p:blipFill>
          <a:blip r:embed="rId2" cstate="print"/>
          <a:srcRect l="10417" t="11145" r="14388" b="25000"/>
          <a:stretch>
            <a:fillRect/>
          </a:stretch>
        </p:blipFill>
        <p:spPr bwMode="auto">
          <a:xfrm>
            <a:off x="179512" y="1556792"/>
            <a:ext cx="4794124" cy="3054152"/>
          </a:xfrm>
          <a:prstGeom prst="rect">
            <a:avLst/>
          </a:prstGeom>
          <a:noFill/>
          <a:ln w="9525">
            <a:noFill/>
            <a:miter lim="800000"/>
            <a:headEnd/>
            <a:tailEnd/>
          </a:ln>
        </p:spPr>
      </p:pic>
    </p:spTree>
    <p:extLst>
      <p:ext uri="{BB962C8B-B14F-4D97-AF65-F5344CB8AC3E}">
        <p14:creationId xmlns:p14="http://schemas.microsoft.com/office/powerpoint/2010/main" val="383811867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3 İçerik Yer Tutucusu" descr="15.jpg"/>
          <p:cNvPicPr>
            <a:picLocks noGrp="1" noChangeAspect="1"/>
          </p:cNvPicPr>
          <p:nvPr>
            <p:ph idx="1"/>
          </p:nvPr>
        </p:nvPicPr>
        <p:blipFill>
          <a:blip r:embed="rId2" cstate="print"/>
          <a:srcRect l="14943" t="22090" r="21838" b="47438"/>
          <a:stretch>
            <a:fillRect/>
          </a:stretch>
        </p:blipFill>
        <p:spPr>
          <a:xfrm>
            <a:off x="1331913" y="404813"/>
            <a:ext cx="6864350" cy="5211762"/>
          </a:xfrm>
        </p:spPr>
      </p:pic>
      <p:sp>
        <p:nvSpPr>
          <p:cNvPr id="4" name="3 Sağ Ok"/>
          <p:cNvSpPr/>
          <p:nvPr/>
        </p:nvSpPr>
        <p:spPr>
          <a:xfrm>
            <a:off x="2700338" y="4005263"/>
            <a:ext cx="1150937"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5" name="4 Sol Ok"/>
          <p:cNvSpPr/>
          <p:nvPr/>
        </p:nvSpPr>
        <p:spPr>
          <a:xfrm>
            <a:off x="5580063" y="3933825"/>
            <a:ext cx="1439862" cy="3587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7" name="6 Eksi"/>
          <p:cNvSpPr/>
          <p:nvPr/>
        </p:nvSpPr>
        <p:spPr>
          <a:xfrm>
            <a:off x="1619250" y="1341438"/>
            <a:ext cx="6265863" cy="2159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8" name="7 Sol Ok"/>
          <p:cNvSpPr/>
          <p:nvPr/>
        </p:nvSpPr>
        <p:spPr>
          <a:xfrm>
            <a:off x="3492500" y="1989138"/>
            <a:ext cx="1008063" cy="28733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3313823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99592" y="1340768"/>
            <a:ext cx="7787208" cy="4176464"/>
          </a:xfrm>
        </p:spPr>
        <p:txBody>
          <a:bodyPr>
            <a:normAutofit/>
          </a:bodyPr>
          <a:lstStyle/>
          <a:p>
            <a:pPr algn="l"/>
            <a:r>
              <a:rPr lang="tr-TR" sz="1800" dirty="0"/>
              <a:t>B</a:t>
            </a:r>
            <a:r>
              <a:rPr lang="tr-TR" sz="1800" dirty="0" smtClean="0"/>
              <a:t>ir önceki yansıya göre yanıtlayınız.</a:t>
            </a:r>
            <a:br>
              <a:rPr lang="tr-TR" sz="1800" dirty="0" smtClean="0"/>
            </a:br>
            <a:r>
              <a:rPr lang="tr-TR" sz="1800" dirty="0" smtClean="0"/>
              <a:t>A. İnceleme  </a:t>
            </a:r>
            <a:r>
              <a:rPr lang="tr-TR" sz="1800" dirty="0"/>
              <a:t>hangi bölgeye yapılmış ve hangi inceleme </a:t>
            </a:r>
            <a:r>
              <a:rPr lang="tr-TR" sz="1800" dirty="0" smtClean="0"/>
              <a:t>yöntemi </a:t>
            </a:r>
            <a:r>
              <a:rPr lang="tr-TR" sz="1800" dirty="0"/>
              <a:t>kullanılmıştır.</a:t>
            </a:r>
            <a:br>
              <a:rPr lang="tr-TR" sz="1800" dirty="0"/>
            </a:br>
            <a:r>
              <a:rPr lang="tr-TR" sz="1800" dirty="0"/>
              <a:t>B. Kontrast madde kullanılmış mıdır,   Kullanılmış ise hangi kontrast madde kullanılmıştır?.</a:t>
            </a:r>
            <a:br>
              <a:rPr lang="tr-TR" sz="1800" dirty="0"/>
            </a:br>
            <a:r>
              <a:rPr lang="tr-TR" sz="1800" dirty="0"/>
              <a:t>C. </a:t>
            </a:r>
            <a:r>
              <a:rPr lang="tr-TR" sz="1800" dirty="0" smtClean="0"/>
              <a:t>Oklar ve çizgi neyi ifade ediyor? Tanınız </a:t>
            </a:r>
            <a:r>
              <a:rPr lang="tr-TR" sz="1800" dirty="0"/>
              <a:t>nedir?</a:t>
            </a:r>
            <a:br>
              <a:rPr lang="tr-TR" sz="1800" dirty="0"/>
            </a:br>
            <a:r>
              <a:rPr lang="tr-TR" sz="1800" dirty="0"/>
              <a:t>D. Tanı hakkında kısa bilgi veriniz?</a:t>
            </a:r>
            <a:br>
              <a:rPr lang="tr-TR" sz="1800" dirty="0"/>
            </a:br>
            <a:r>
              <a:rPr lang="tr-TR" sz="1800" dirty="0"/>
              <a:t>E. Tedavisi hakkında bilgi veriniz?</a:t>
            </a:r>
            <a:br>
              <a:rPr lang="tr-TR" sz="1800" dirty="0"/>
            </a:br>
            <a:endParaRPr lang="tr-TR" sz="1800" dirty="0"/>
          </a:p>
        </p:txBody>
      </p:sp>
    </p:spTree>
    <p:extLst>
      <p:ext uri="{BB962C8B-B14F-4D97-AF65-F5344CB8AC3E}">
        <p14:creationId xmlns:p14="http://schemas.microsoft.com/office/powerpoint/2010/main" val="3861870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970923" y="1772816"/>
            <a:ext cx="7499176" cy="4608512"/>
          </a:xfrm>
        </p:spPr>
        <p:txBody>
          <a:bodyPr>
            <a:normAutofit/>
          </a:bodyPr>
          <a:lstStyle/>
          <a:p>
            <a:pPr algn="l"/>
            <a:r>
              <a:rPr lang="tr-TR" sz="1600" dirty="0" smtClean="0"/>
              <a:t/>
            </a:r>
            <a:br>
              <a:rPr lang="tr-TR" sz="1600" dirty="0" smtClean="0"/>
            </a:br>
            <a:r>
              <a:rPr lang="tr-TR" sz="2800" dirty="0" smtClean="0"/>
              <a:t>Fizik çalışma prensipleri açısından BT (bilgisayarlı tomografi) </a:t>
            </a:r>
            <a:r>
              <a:rPr lang="tr-TR" sz="2800" dirty="0"/>
              <a:t>ile MRG </a:t>
            </a:r>
            <a:r>
              <a:rPr lang="tr-TR" sz="2800" dirty="0" err="1"/>
              <a:t>yi</a:t>
            </a:r>
            <a:r>
              <a:rPr lang="tr-TR" sz="2800" dirty="0"/>
              <a:t>  </a:t>
            </a:r>
            <a:r>
              <a:rPr lang="tr-TR" sz="2800" dirty="0" smtClean="0"/>
              <a:t>(manyetik rezonans görüntüleme) karşılaştırınız.  </a:t>
            </a:r>
            <a:endParaRPr lang="tr-TR" sz="2800" dirty="0"/>
          </a:p>
        </p:txBody>
      </p:sp>
      <p:sp>
        <p:nvSpPr>
          <p:cNvPr id="4" name="Başlık 1"/>
          <p:cNvSpPr txBox="1">
            <a:spLocks/>
          </p:cNvSpPr>
          <p:nvPr/>
        </p:nvSpPr>
        <p:spPr>
          <a:xfrm>
            <a:off x="2041376" y="404664"/>
            <a:ext cx="3322712"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Soru:3</a:t>
            </a:r>
            <a:endParaRPr lang="tr-TR" dirty="0"/>
          </a:p>
        </p:txBody>
      </p:sp>
    </p:spTree>
    <p:extLst>
      <p:ext uri="{BB962C8B-B14F-4D97-AF65-F5344CB8AC3E}">
        <p14:creationId xmlns:p14="http://schemas.microsoft.com/office/powerpoint/2010/main" val="186294577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r>
              <a:rPr lang="tr-TR" dirty="0" smtClean="0"/>
              <a:t>Soru: 1</a:t>
            </a:r>
            <a:endParaRPr lang="tr-TR" dirty="0"/>
          </a:p>
        </p:txBody>
      </p:sp>
      <p:pic>
        <p:nvPicPr>
          <p:cNvPr id="5" name="Picture 7" descr="100_1869"/>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13391" t="3368" r="9576"/>
          <a:stretch>
            <a:fillRect/>
          </a:stretch>
        </p:blipFill>
        <p:spPr>
          <a:xfrm>
            <a:off x="467544" y="1196752"/>
            <a:ext cx="4038600" cy="37995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p:cNvSpPr txBox="1">
            <a:spLocks noChangeArrowheads="1"/>
          </p:cNvSpPr>
          <p:nvPr/>
        </p:nvSpPr>
        <p:spPr>
          <a:xfrm>
            <a:off x="5076056" y="1340768"/>
            <a:ext cx="3610744" cy="48965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1600" dirty="0" smtClean="0"/>
              <a:t/>
            </a:r>
            <a:br>
              <a:rPr lang="tr-TR" sz="1600" dirty="0" smtClean="0"/>
            </a:br>
            <a:r>
              <a:rPr lang="tr-TR" sz="1600" dirty="0" smtClean="0"/>
              <a:t/>
            </a:r>
            <a:br>
              <a:rPr lang="tr-TR" sz="1600" dirty="0" smtClean="0"/>
            </a:br>
            <a:r>
              <a:rPr lang="tr-TR" sz="2000" dirty="0" smtClean="0"/>
              <a:t>A. Yanda görülen inceleme hangi organ için yapılmış ve hangi inceleme yöntemi kullanılmıştır.</a:t>
            </a:r>
            <a:br>
              <a:rPr lang="tr-TR" sz="2000" dirty="0" smtClean="0"/>
            </a:br>
            <a:r>
              <a:rPr lang="tr-TR" sz="2000" dirty="0" smtClean="0"/>
              <a:t>B. Tanınız nedir?</a:t>
            </a:r>
            <a:br>
              <a:rPr lang="tr-TR" sz="2000" dirty="0" smtClean="0"/>
            </a:br>
            <a:r>
              <a:rPr lang="tr-TR" sz="2000" dirty="0" smtClean="0"/>
              <a:t>C.  Tedavisi hakkında bilgi veriniz?</a:t>
            </a:r>
          </a:p>
          <a:p>
            <a:pPr algn="l"/>
            <a:r>
              <a:rPr lang="tr-TR" sz="2000" dirty="0" smtClean="0"/>
              <a:t/>
            </a:r>
            <a:br>
              <a:rPr lang="tr-TR" sz="2000" dirty="0" smtClean="0"/>
            </a:br>
            <a:endParaRPr lang="tr-TR" sz="2000" dirty="0"/>
          </a:p>
        </p:txBody>
      </p:sp>
      <p:sp>
        <p:nvSpPr>
          <p:cNvPr id="3" name="Sağ Ok 2"/>
          <p:cNvSpPr/>
          <p:nvPr/>
        </p:nvSpPr>
        <p:spPr>
          <a:xfrm rot="11414688">
            <a:off x="1092509" y="3389705"/>
            <a:ext cx="792088" cy="21602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7756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Başlık 1"/>
          <p:cNvSpPr txBox="1">
            <a:spLocks/>
          </p:cNvSpPr>
          <p:nvPr/>
        </p:nvSpPr>
        <p:spPr>
          <a:xfrm>
            <a:off x="457200" y="274638"/>
            <a:ext cx="8229600"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 2</a:t>
            </a:r>
            <a:endParaRPr lang="tr-TR" dirty="0"/>
          </a:p>
        </p:txBody>
      </p:sp>
      <p:pic>
        <p:nvPicPr>
          <p:cNvPr id="10" name="Picture 2"/>
          <p:cNvPicPr>
            <a:picLocks noGrp="1" noChangeAspect="1" noChangeArrowheads="1"/>
          </p:cNvPicPr>
          <p:nvPr>
            <p:ph sz="half" idx="1"/>
          </p:nvPr>
        </p:nvPicPr>
        <p:blipFill>
          <a:blip r:embed="rId2" cstate="print"/>
          <a:srcRect l="28532" t="22906" r="58945" b="43683"/>
          <a:stretch>
            <a:fillRect/>
          </a:stretch>
        </p:blipFill>
        <p:spPr bwMode="auto">
          <a:xfrm>
            <a:off x="705305" y="764704"/>
            <a:ext cx="3168349" cy="4752528"/>
          </a:xfrm>
          <a:prstGeom prst="rect">
            <a:avLst/>
          </a:prstGeom>
          <a:noFill/>
          <a:ln w="9525">
            <a:noFill/>
            <a:miter lim="800000"/>
            <a:headEnd/>
            <a:tailEnd/>
          </a:ln>
        </p:spPr>
      </p:pic>
      <p:sp>
        <p:nvSpPr>
          <p:cNvPr id="4" name="İçerik Yer Tutucusu 3"/>
          <p:cNvSpPr>
            <a:spLocks noGrp="1"/>
          </p:cNvSpPr>
          <p:nvPr>
            <p:ph sz="half" idx="2"/>
          </p:nvPr>
        </p:nvSpPr>
        <p:spPr/>
        <p:txBody>
          <a:bodyPr/>
          <a:lstStyle/>
          <a:p>
            <a:r>
              <a:rPr lang="tr-TR" dirty="0" smtClean="0"/>
              <a:t> </a:t>
            </a:r>
            <a:endParaRPr lang="tr-TR" dirty="0"/>
          </a:p>
        </p:txBody>
      </p:sp>
      <p:sp>
        <p:nvSpPr>
          <p:cNvPr id="5" name="Başlık 4"/>
          <p:cNvSpPr>
            <a:spLocks noGrp="1"/>
          </p:cNvSpPr>
          <p:nvPr>
            <p:ph type="title"/>
          </p:nvPr>
        </p:nvSpPr>
        <p:spPr>
          <a:xfrm>
            <a:off x="3995936" y="1052736"/>
            <a:ext cx="4694110" cy="4452856"/>
          </a:xfrm>
        </p:spPr>
        <p:txBody>
          <a:bodyPr>
            <a:normAutofit/>
          </a:bodyPr>
          <a:lstStyle/>
          <a:p>
            <a:pPr algn="l"/>
            <a:r>
              <a:rPr lang="tr-TR" sz="2000" dirty="0"/>
              <a:t>A. </a:t>
            </a:r>
            <a:r>
              <a:rPr lang="tr-TR" sz="2000" dirty="0" smtClean="0"/>
              <a:t>Yanda görülen   inceleme </a:t>
            </a:r>
            <a:r>
              <a:rPr lang="tr-TR" sz="2000" dirty="0"/>
              <a:t>hangi bölgeye yapılmış ve hangi inceleme </a:t>
            </a:r>
            <a:r>
              <a:rPr lang="tr-TR" sz="2000" dirty="0" smtClean="0"/>
              <a:t>yöntemi kullanılmıştır</a:t>
            </a:r>
            <a:r>
              <a:rPr lang="tr-TR" sz="2000" dirty="0"/>
              <a:t>.</a:t>
            </a:r>
            <a:br>
              <a:rPr lang="tr-TR" sz="2000" dirty="0"/>
            </a:br>
            <a:r>
              <a:rPr lang="tr-TR" sz="2000" dirty="0"/>
              <a:t>B</a:t>
            </a:r>
            <a:r>
              <a:rPr lang="tr-TR" sz="2000" dirty="0" smtClean="0"/>
              <a:t>.  Tanı ve tedavi hakkında kısa bilgi veriniz?</a:t>
            </a:r>
            <a:br>
              <a:rPr lang="tr-TR" sz="2000" dirty="0" smtClean="0"/>
            </a:br>
            <a:r>
              <a:rPr lang="tr-TR" sz="2000" dirty="0"/>
              <a:t/>
            </a:r>
            <a:br>
              <a:rPr lang="tr-TR" sz="2000" dirty="0"/>
            </a:br>
            <a:r>
              <a:rPr lang="tr-TR" sz="2000" dirty="0"/>
              <a:t/>
            </a:r>
            <a:br>
              <a:rPr lang="tr-TR" sz="2000" dirty="0"/>
            </a:br>
            <a:r>
              <a:rPr lang="tr-TR" sz="2000" dirty="0"/>
              <a:t/>
            </a:r>
            <a:br>
              <a:rPr lang="tr-TR" sz="2000" dirty="0"/>
            </a:br>
            <a:endParaRPr lang="tr-TR" sz="2000" dirty="0"/>
          </a:p>
        </p:txBody>
      </p:sp>
    </p:spTree>
    <p:extLst>
      <p:ext uri="{BB962C8B-B14F-4D97-AF65-F5344CB8AC3E}">
        <p14:creationId xmlns:p14="http://schemas.microsoft.com/office/powerpoint/2010/main" val="58666616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64088" y="274638"/>
            <a:ext cx="3322712" cy="5242594"/>
          </a:xfrm>
        </p:spPr>
        <p:txBody>
          <a:bodyPr>
            <a:normAutofit/>
          </a:bodyPr>
          <a:lstStyle/>
          <a:p>
            <a:pPr algn="l"/>
            <a:r>
              <a:rPr lang="tr-TR" sz="1800" dirty="0"/>
              <a:t>A. Solda görülen inceleme  hangi bölgeye yapılmış ve hangi inceleme </a:t>
            </a:r>
            <a:r>
              <a:rPr lang="tr-TR" sz="1800" dirty="0" smtClean="0"/>
              <a:t>yöntemi </a:t>
            </a:r>
            <a:r>
              <a:rPr lang="tr-TR" sz="1800" dirty="0"/>
              <a:t>kullanılmıştır.</a:t>
            </a:r>
            <a:br>
              <a:rPr lang="tr-TR" sz="1800" dirty="0"/>
            </a:br>
            <a:r>
              <a:rPr lang="tr-TR" sz="1800" dirty="0"/>
              <a:t>B. Kontrast madde kullanılmış mıdır,   Kullanılmış ise hangi kontrast madde kullanılmıştır?.</a:t>
            </a:r>
            <a:br>
              <a:rPr lang="tr-TR" sz="1800" dirty="0"/>
            </a:br>
            <a:r>
              <a:rPr lang="tr-TR" sz="1800" dirty="0"/>
              <a:t>C. Tanınız nedir?</a:t>
            </a:r>
            <a:br>
              <a:rPr lang="tr-TR" sz="1800" dirty="0"/>
            </a:br>
            <a:r>
              <a:rPr lang="tr-TR" sz="1800" dirty="0"/>
              <a:t>D. Tanı hakkında kısa bilgi veriniz?</a:t>
            </a:r>
            <a:br>
              <a:rPr lang="tr-TR" sz="1800" dirty="0"/>
            </a:br>
            <a:r>
              <a:rPr lang="tr-TR" sz="1800" dirty="0"/>
              <a:t>E. Tedavisi hakkında bilgi veriniz?</a:t>
            </a:r>
            <a:br>
              <a:rPr lang="tr-TR" sz="1800" dirty="0"/>
            </a:br>
            <a:endParaRPr lang="tr-TR" sz="1800" dirty="0"/>
          </a:p>
        </p:txBody>
      </p:sp>
      <p:pic>
        <p:nvPicPr>
          <p:cNvPr id="8" name="Picture 2"/>
          <p:cNvPicPr>
            <a:picLocks noGrp="1" noChangeAspect="1" noChangeArrowheads="1"/>
          </p:cNvPicPr>
          <p:nvPr>
            <p:ph idx="1"/>
          </p:nvPr>
        </p:nvPicPr>
        <p:blipFill>
          <a:blip r:embed="rId2" cstate="print">
            <a:lum bright="18000" contrast="42000"/>
          </a:blip>
          <a:srcRect l="11430" t="8458" r="14821" b="5394"/>
          <a:stretch>
            <a:fillRect/>
          </a:stretch>
        </p:blipFill>
        <p:spPr>
          <a:xfrm>
            <a:off x="1044254" y="548680"/>
            <a:ext cx="2994920" cy="2187867"/>
          </a:xfrm>
          <a:noFill/>
        </p:spPr>
      </p:pic>
      <p:pic>
        <p:nvPicPr>
          <p:cNvPr id="9" name="Picture 3"/>
          <p:cNvPicPr>
            <a:picLocks noChangeAspect="1" noChangeArrowheads="1"/>
          </p:cNvPicPr>
          <p:nvPr/>
        </p:nvPicPr>
        <p:blipFill>
          <a:blip r:embed="rId3" cstate="print"/>
          <a:srcRect l="18121" t="10985" r="20337" b="17148"/>
          <a:stretch>
            <a:fillRect/>
          </a:stretch>
        </p:blipFill>
        <p:spPr>
          <a:xfrm>
            <a:off x="1088452" y="2852936"/>
            <a:ext cx="2984500" cy="2185987"/>
          </a:xfrm>
          <a:prstGeom prst="rect">
            <a:avLst/>
          </a:prstGeom>
          <a:noFill/>
        </p:spPr>
      </p:pic>
    </p:spTree>
    <p:extLst>
      <p:ext uri="{BB962C8B-B14F-4D97-AF65-F5344CB8AC3E}">
        <p14:creationId xmlns:p14="http://schemas.microsoft.com/office/powerpoint/2010/main" val="353606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970923" y="1772816"/>
            <a:ext cx="7499176" cy="4608512"/>
          </a:xfrm>
        </p:spPr>
        <p:txBody>
          <a:bodyPr>
            <a:normAutofit/>
          </a:bodyPr>
          <a:lstStyle/>
          <a:p>
            <a:pPr algn="l"/>
            <a:r>
              <a:rPr lang="tr-TR" sz="1600" dirty="0" smtClean="0"/>
              <a:t/>
            </a:r>
            <a:br>
              <a:rPr lang="tr-TR" sz="1600" dirty="0" smtClean="0"/>
            </a:br>
            <a:r>
              <a:rPr lang="tr-TR" sz="2000" dirty="0" smtClean="0"/>
              <a:t>Radyolojik algoritma nedir?. Bir görüntüleme yöntemini seçerken nelere göre karar veriyoruz?</a:t>
            </a:r>
            <a:endParaRPr lang="tr-TR" sz="2000" dirty="0"/>
          </a:p>
        </p:txBody>
      </p:sp>
      <p:sp>
        <p:nvSpPr>
          <p:cNvPr id="9" name="Başlık 1"/>
          <p:cNvSpPr txBox="1">
            <a:spLocks/>
          </p:cNvSpPr>
          <p:nvPr/>
        </p:nvSpPr>
        <p:spPr>
          <a:xfrm>
            <a:off x="457200" y="274638"/>
            <a:ext cx="8229600" cy="317041"/>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 3</a:t>
            </a:r>
            <a:endParaRPr lang="tr-TR" dirty="0"/>
          </a:p>
        </p:txBody>
      </p:sp>
    </p:spTree>
    <p:extLst>
      <p:ext uri="{BB962C8B-B14F-4D97-AF65-F5344CB8AC3E}">
        <p14:creationId xmlns:p14="http://schemas.microsoft.com/office/powerpoint/2010/main" val="389461125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Başlık 1"/>
          <p:cNvSpPr txBox="1">
            <a:spLocks/>
          </p:cNvSpPr>
          <p:nvPr/>
        </p:nvSpPr>
        <p:spPr>
          <a:xfrm>
            <a:off x="457200" y="274638"/>
            <a:ext cx="8229600"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 4</a:t>
            </a:r>
            <a:endParaRPr lang="tr-TR" dirty="0"/>
          </a:p>
        </p:txBody>
      </p:sp>
      <p:sp>
        <p:nvSpPr>
          <p:cNvPr id="4" name="İçerik Yer Tutucusu 3"/>
          <p:cNvSpPr>
            <a:spLocks noGrp="1"/>
          </p:cNvSpPr>
          <p:nvPr>
            <p:ph sz="half" idx="2"/>
          </p:nvPr>
        </p:nvSpPr>
        <p:spPr/>
        <p:txBody>
          <a:bodyPr/>
          <a:lstStyle/>
          <a:p>
            <a:r>
              <a:rPr lang="tr-TR" dirty="0" smtClean="0"/>
              <a:t> </a:t>
            </a:r>
            <a:endParaRPr lang="tr-TR" dirty="0"/>
          </a:p>
        </p:txBody>
      </p:sp>
      <p:sp>
        <p:nvSpPr>
          <p:cNvPr id="5" name="Başlık 4"/>
          <p:cNvSpPr>
            <a:spLocks noGrp="1"/>
          </p:cNvSpPr>
          <p:nvPr>
            <p:ph type="title"/>
          </p:nvPr>
        </p:nvSpPr>
        <p:spPr>
          <a:xfrm>
            <a:off x="4427984" y="1424416"/>
            <a:ext cx="4341168" cy="4452856"/>
          </a:xfrm>
        </p:spPr>
        <p:txBody>
          <a:bodyPr>
            <a:normAutofit/>
          </a:bodyPr>
          <a:lstStyle/>
          <a:p>
            <a:pPr algn="l"/>
            <a:r>
              <a:rPr lang="tr-TR" sz="2000" dirty="0" smtClean="0"/>
              <a:t>A. Yanda görülen hangi görüntüleme yöntemidir?</a:t>
            </a:r>
            <a:br>
              <a:rPr lang="tr-TR" sz="2000" dirty="0" smtClean="0"/>
            </a:br>
            <a:r>
              <a:rPr lang="tr-TR" sz="2000" dirty="0" smtClean="0"/>
              <a:t> </a:t>
            </a:r>
            <a:br>
              <a:rPr lang="tr-TR" sz="2000" dirty="0" smtClean="0"/>
            </a:br>
            <a:r>
              <a:rPr lang="tr-TR" sz="2000" dirty="0" smtClean="0"/>
              <a:t>B. Hangi inceleme yapılmaktadır?</a:t>
            </a:r>
            <a:r>
              <a:rPr lang="tr-TR" sz="2000" dirty="0"/>
              <a:t/>
            </a:r>
            <a:br>
              <a:rPr lang="tr-TR" sz="2000" dirty="0"/>
            </a:br>
            <a:r>
              <a:rPr lang="tr-TR" sz="2000" dirty="0" smtClean="0"/>
              <a:t>C.  Hangi fizik prensiple (ses dalgası, manyetik alan, X-</a:t>
            </a:r>
            <a:r>
              <a:rPr lang="tr-TR" sz="2000" dirty="0"/>
              <a:t>ı</a:t>
            </a:r>
            <a:r>
              <a:rPr lang="tr-TR" sz="2000" dirty="0" smtClean="0"/>
              <a:t>şını gibi) çalışmaktadır?.  Çalışma yöntemi konusunda (fizik prensip) detaylı bilgi veriniz. </a:t>
            </a:r>
            <a:r>
              <a:rPr lang="tr-TR" sz="2000" dirty="0"/>
              <a:t/>
            </a:r>
            <a:br>
              <a:rPr lang="tr-TR" sz="2000" dirty="0"/>
            </a:br>
            <a:r>
              <a:rPr lang="tr-TR" sz="2000" dirty="0"/>
              <a:t/>
            </a:r>
            <a:br>
              <a:rPr lang="tr-TR" sz="2000" dirty="0"/>
            </a:br>
            <a:r>
              <a:rPr lang="tr-TR" sz="2000" dirty="0"/>
              <a:t/>
            </a:r>
            <a:br>
              <a:rPr lang="tr-TR" sz="2000" dirty="0"/>
            </a:br>
            <a:endParaRPr lang="tr-TR" sz="2000"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l="10480" t="31833" r="48129" b="12312"/>
          <a:stretch>
            <a:fillRect/>
          </a:stretch>
        </p:blipFill>
        <p:spPr bwMode="auto">
          <a:xfrm>
            <a:off x="354141" y="1268760"/>
            <a:ext cx="3741438" cy="28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03114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64088" y="274638"/>
            <a:ext cx="3322712" cy="5242594"/>
          </a:xfrm>
        </p:spPr>
        <p:txBody>
          <a:bodyPr>
            <a:normAutofit/>
          </a:bodyPr>
          <a:lstStyle/>
          <a:p>
            <a:pPr algn="l"/>
            <a:r>
              <a:rPr lang="tr-TR" sz="1800" dirty="0"/>
              <a:t>A. </a:t>
            </a:r>
            <a:r>
              <a:rPr lang="tr-TR" sz="1800" dirty="0" smtClean="0"/>
              <a:t>Yanda görülen </a:t>
            </a:r>
            <a:r>
              <a:rPr lang="tr-TR" sz="1800" dirty="0"/>
              <a:t>inceleme  hangi </a:t>
            </a:r>
            <a:r>
              <a:rPr lang="tr-TR" sz="1800" dirty="0" smtClean="0"/>
              <a:t>bölge için yapılmış </a:t>
            </a:r>
            <a:r>
              <a:rPr lang="tr-TR" sz="1800" dirty="0"/>
              <a:t>ve hangi inceleme </a:t>
            </a:r>
            <a:r>
              <a:rPr lang="tr-TR" sz="1800" dirty="0" smtClean="0"/>
              <a:t>yöntemi </a:t>
            </a:r>
            <a:r>
              <a:rPr lang="tr-TR" sz="1800" dirty="0"/>
              <a:t>kullanılmıştır.</a:t>
            </a:r>
            <a:br>
              <a:rPr lang="tr-TR" sz="1800" dirty="0"/>
            </a:br>
            <a:r>
              <a:rPr lang="tr-TR" sz="1800" dirty="0"/>
              <a:t>B. Kontrast madde kullanılmış mıdır,   Kullanılmış ise hangi kontrast madde kullanılmıştır?.</a:t>
            </a:r>
            <a:br>
              <a:rPr lang="tr-TR" sz="1800" dirty="0"/>
            </a:br>
            <a:r>
              <a:rPr lang="tr-TR" sz="1800" dirty="0"/>
              <a:t>C. Tanınız nedir?</a:t>
            </a:r>
            <a:br>
              <a:rPr lang="tr-TR" sz="1800" dirty="0"/>
            </a:br>
            <a:r>
              <a:rPr lang="tr-TR" sz="1800" dirty="0"/>
              <a:t>D. Tanı hakkında kısa bilgi veriniz?</a:t>
            </a:r>
            <a:br>
              <a:rPr lang="tr-TR" sz="1800" dirty="0"/>
            </a:br>
            <a:r>
              <a:rPr lang="tr-TR" sz="1800" dirty="0" smtClean="0"/>
              <a:t> </a:t>
            </a:r>
            <a:endParaRPr lang="tr-TR" sz="1800" dirty="0"/>
          </a:p>
        </p:txBody>
      </p:sp>
      <p:sp>
        <p:nvSpPr>
          <p:cNvPr id="7" name="Başlık 1"/>
          <p:cNvSpPr txBox="1">
            <a:spLocks/>
          </p:cNvSpPr>
          <p:nvPr/>
        </p:nvSpPr>
        <p:spPr>
          <a:xfrm>
            <a:off x="5364088" y="274638"/>
            <a:ext cx="3322712"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Soru:1 </a:t>
            </a:r>
            <a:endParaRPr lang="tr-TR" dirty="0"/>
          </a:p>
        </p:txBody>
      </p:sp>
      <p:sp>
        <p:nvSpPr>
          <p:cNvPr id="3" name="Sağ Ok 2"/>
          <p:cNvSpPr/>
          <p:nvPr/>
        </p:nvSpPr>
        <p:spPr>
          <a:xfrm rot="12934422">
            <a:off x="2806756" y="3039539"/>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489" t="11912" r="28776" b="17948"/>
          <a:stretch/>
        </p:blipFill>
        <p:spPr bwMode="auto">
          <a:xfrm>
            <a:off x="611560" y="692696"/>
            <a:ext cx="433887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265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64088" y="274638"/>
            <a:ext cx="3322712" cy="5242594"/>
          </a:xfrm>
        </p:spPr>
        <p:txBody>
          <a:bodyPr>
            <a:normAutofit/>
          </a:bodyPr>
          <a:lstStyle/>
          <a:p>
            <a:pPr algn="l"/>
            <a:r>
              <a:rPr lang="tr-TR" sz="1800" dirty="0"/>
              <a:t>A. </a:t>
            </a:r>
            <a:r>
              <a:rPr lang="tr-TR" sz="1800" dirty="0" smtClean="0"/>
              <a:t>Yanda </a:t>
            </a:r>
            <a:r>
              <a:rPr lang="tr-TR" sz="1800" dirty="0"/>
              <a:t>görülen </a:t>
            </a:r>
            <a:r>
              <a:rPr lang="tr-TR" sz="1800" dirty="0" smtClean="0"/>
              <a:t>incelemeler  </a:t>
            </a:r>
            <a:r>
              <a:rPr lang="tr-TR" sz="1800" dirty="0"/>
              <a:t>hangi bölgeye yapılmış ve hangi inceleme </a:t>
            </a:r>
            <a:r>
              <a:rPr lang="tr-TR" sz="1800" dirty="0" smtClean="0"/>
              <a:t>yöntemi </a:t>
            </a:r>
            <a:r>
              <a:rPr lang="tr-TR" sz="1800" dirty="0"/>
              <a:t>kullanılmıştır.</a:t>
            </a:r>
            <a:br>
              <a:rPr lang="tr-TR" sz="1800" dirty="0"/>
            </a:br>
            <a:r>
              <a:rPr lang="tr-TR" sz="1800" dirty="0"/>
              <a:t>B. Kontrast madde kullanılmış mıdır,   Kullanılmış ise hangi kontrast madde kullanılmıştır?.</a:t>
            </a:r>
            <a:br>
              <a:rPr lang="tr-TR" sz="1800" dirty="0"/>
            </a:br>
            <a:r>
              <a:rPr lang="tr-TR" sz="1800" dirty="0"/>
              <a:t>C. Tanınız nedir?</a:t>
            </a:r>
            <a:br>
              <a:rPr lang="tr-TR" sz="1800" dirty="0"/>
            </a:br>
            <a:r>
              <a:rPr lang="tr-TR" sz="1800" dirty="0"/>
              <a:t>D. Tanı hakkında kısa bilgi veriniz?</a:t>
            </a:r>
            <a:br>
              <a:rPr lang="tr-TR" sz="1800" dirty="0"/>
            </a:br>
            <a:r>
              <a:rPr lang="tr-TR" sz="1800" dirty="0"/>
              <a:t>E. Tedavisi hakkında bilgi veriniz?</a:t>
            </a:r>
            <a:br>
              <a:rPr lang="tr-TR" sz="1800" dirty="0"/>
            </a:br>
            <a:endParaRPr lang="tr-TR" sz="1800" dirty="0"/>
          </a:p>
        </p:txBody>
      </p:sp>
      <p:sp>
        <p:nvSpPr>
          <p:cNvPr id="7" name="Başlık 1"/>
          <p:cNvSpPr txBox="1">
            <a:spLocks/>
          </p:cNvSpPr>
          <p:nvPr/>
        </p:nvSpPr>
        <p:spPr>
          <a:xfrm>
            <a:off x="5364088" y="274638"/>
            <a:ext cx="3322712"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Soru:4 </a:t>
            </a:r>
            <a:endParaRPr lang="tr-TR"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0595" t="19346" r="27164" b="37960"/>
          <a:stretch/>
        </p:blipFill>
        <p:spPr bwMode="auto">
          <a:xfrm>
            <a:off x="179512" y="591679"/>
            <a:ext cx="4990646" cy="2837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566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970923" y="1772816"/>
            <a:ext cx="7499176" cy="4608512"/>
          </a:xfrm>
        </p:spPr>
        <p:txBody>
          <a:bodyPr>
            <a:normAutofit/>
          </a:bodyPr>
          <a:lstStyle/>
          <a:p>
            <a:pPr algn="l"/>
            <a:r>
              <a:rPr lang="tr-TR" sz="2800" dirty="0" smtClean="0"/>
              <a:t>X-ışının özelliklerini yazınız.  </a:t>
            </a:r>
            <a:endParaRPr lang="tr-TR" sz="2800" dirty="0"/>
          </a:p>
        </p:txBody>
      </p:sp>
      <p:sp>
        <p:nvSpPr>
          <p:cNvPr id="4" name="Başlık 1"/>
          <p:cNvSpPr txBox="1">
            <a:spLocks/>
          </p:cNvSpPr>
          <p:nvPr/>
        </p:nvSpPr>
        <p:spPr>
          <a:xfrm>
            <a:off x="2041376" y="404664"/>
            <a:ext cx="3322712"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Soru:1 </a:t>
            </a:r>
            <a:endParaRPr lang="tr-TR" dirty="0"/>
          </a:p>
        </p:txBody>
      </p:sp>
    </p:spTree>
    <p:extLst>
      <p:ext uri="{BB962C8B-B14F-4D97-AF65-F5344CB8AC3E}">
        <p14:creationId xmlns:p14="http://schemas.microsoft.com/office/powerpoint/2010/main" val="248904510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Grp="1" noChangeAspect="1" noChangeArrowheads="1"/>
          </p:cNvPicPr>
          <p:nvPr>
            <p:ph sz="half" idx="1"/>
          </p:nvPr>
        </p:nvPicPr>
        <p:blipFill>
          <a:blip r:embed="rId2" cstate="print"/>
          <a:srcRect l="33961" t="21667" r="35799" b="28131"/>
          <a:stretch>
            <a:fillRect/>
          </a:stretch>
        </p:blipFill>
        <p:spPr>
          <a:xfrm>
            <a:off x="323528" y="116632"/>
            <a:ext cx="3312368" cy="3105795"/>
          </a:xfrm>
          <a:noFill/>
        </p:spPr>
      </p:pic>
      <p:pic>
        <p:nvPicPr>
          <p:cNvPr id="31748" name="Picture 3"/>
          <p:cNvPicPr>
            <a:picLocks noGrp="1" noChangeAspect="1" noChangeArrowheads="1"/>
          </p:cNvPicPr>
          <p:nvPr>
            <p:ph sz="half" idx="2"/>
          </p:nvPr>
        </p:nvPicPr>
        <p:blipFill>
          <a:blip r:embed="rId3" cstate="print"/>
          <a:srcRect l="36581" t="21896" r="35741" b="28185"/>
          <a:stretch>
            <a:fillRect/>
          </a:stretch>
        </p:blipFill>
        <p:spPr>
          <a:xfrm>
            <a:off x="539552" y="3284984"/>
            <a:ext cx="3168352" cy="3226546"/>
          </a:xfrm>
          <a:noFill/>
        </p:spPr>
      </p:pic>
      <p:sp>
        <p:nvSpPr>
          <p:cNvPr id="2" name="Başlık 1"/>
          <p:cNvSpPr>
            <a:spLocks noGrp="1"/>
          </p:cNvSpPr>
          <p:nvPr>
            <p:ph type="title"/>
          </p:nvPr>
        </p:nvSpPr>
        <p:spPr>
          <a:xfrm>
            <a:off x="5580112" y="274638"/>
            <a:ext cx="3106688" cy="6250706"/>
          </a:xfrm>
        </p:spPr>
        <p:txBody>
          <a:bodyPr>
            <a:normAutofit/>
          </a:bodyPr>
          <a:lstStyle/>
          <a:p>
            <a:r>
              <a:rPr lang="tr-TR" sz="2400" dirty="0" smtClean="0"/>
              <a:t>A. Solda </a:t>
            </a:r>
            <a:r>
              <a:rPr lang="tr-TR" sz="2400" dirty="0"/>
              <a:t>görülen </a:t>
            </a:r>
            <a:r>
              <a:rPr lang="tr-TR" sz="2400" b="1" dirty="0" smtClean="0"/>
              <a:t>A</a:t>
            </a:r>
            <a:r>
              <a:rPr lang="tr-TR" sz="2400" dirty="0" smtClean="0"/>
              <a:t> </a:t>
            </a:r>
            <a:r>
              <a:rPr lang="tr-TR" sz="2400" dirty="0"/>
              <a:t>incelemesi  hangi bölgeye yapılmış ve hangi inceleme yöntemi kullanılmıştır. Tanınız nedir?</a:t>
            </a:r>
            <a:br>
              <a:rPr lang="tr-TR" sz="2400" dirty="0"/>
            </a:br>
            <a:r>
              <a:rPr lang="tr-TR" sz="2400" dirty="0"/>
              <a:t/>
            </a:r>
            <a:br>
              <a:rPr lang="tr-TR" sz="2400" dirty="0"/>
            </a:br>
            <a:r>
              <a:rPr lang="tr-TR" sz="2400" dirty="0" smtClean="0"/>
              <a:t>B. </a:t>
            </a:r>
            <a:r>
              <a:rPr lang="tr-TR" sz="2400" dirty="0"/>
              <a:t>Solda görülen </a:t>
            </a:r>
            <a:r>
              <a:rPr lang="tr-TR" sz="2400" b="1" dirty="0" smtClean="0"/>
              <a:t>B </a:t>
            </a:r>
            <a:r>
              <a:rPr lang="tr-TR" sz="2400" dirty="0" smtClean="0"/>
              <a:t> </a:t>
            </a:r>
            <a:r>
              <a:rPr lang="tr-TR" sz="2400" dirty="0"/>
              <a:t>görüntüsünde hangi tedavi yöntemi kullanılmıştır </a:t>
            </a:r>
            <a:r>
              <a:rPr lang="tr-TR" sz="2400" dirty="0" smtClean="0"/>
              <a:t>?Diğer tedavi yöntemleri hakkında bilgi veriniz.</a:t>
            </a:r>
            <a:endParaRPr lang="tr-TR" sz="2400" dirty="0"/>
          </a:p>
        </p:txBody>
      </p:sp>
      <p:sp>
        <p:nvSpPr>
          <p:cNvPr id="3" name="Metin kutusu 2"/>
          <p:cNvSpPr txBox="1"/>
          <p:nvPr/>
        </p:nvSpPr>
        <p:spPr>
          <a:xfrm>
            <a:off x="827584" y="2492896"/>
            <a:ext cx="432048" cy="369332"/>
          </a:xfrm>
          <a:prstGeom prst="rect">
            <a:avLst/>
          </a:prstGeom>
          <a:noFill/>
        </p:spPr>
        <p:txBody>
          <a:bodyPr wrap="square" rtlCol="0">
            <a:spAutoFit/>
          </a:bodyPr>
          <a:lstStyle/>
          <a:p>
            <a:r>
              <a:rPr lang="tr-TR" dirty="0" smtClean="0">
                <a:solidFill>
                  <a:srgbClr val="FF0000"/>
                </a:solidFill>
              </a:rPr>
              <a:t>A</a:t>
            </a:r>
            <a:endParaRPr lang="tr-TR" dirty="0">
              <a:solidFill>
                <a:srgbClr val="FF0000"/>
              </a:solidFill>
            </a:endParaRPr>
          </a:p>
        </p:txBody>
      </p:sp>
      <p:sp>
        <p:nvSpPr>
          <p:cNvPr id="7" name="Metin kutusu 6"/>
          <p:cNvSpPr txBox="1"/>
          <p:nvPr/>
        </p:nvSpPr>
        <p:spPr>
          <a:xfrm>
            <a:off x="727452" y="5877272"/>
            <a:ext cx="495672" cy="369332"/>
          </a:xfrm>
          <a:prstGeom prst="rect">
            <a:avLst/>
          </a:prstGeom>
          <a:noFill/>
        </p:spPr>
        <p:txBody>
          <a:bodyPr wrap="square" rtlCol="0">
            <a:spAutoFit/>
          </a:bodyPr>
          <a:lstStyle/>
          <a:p>
            <a:r>
              <a:rPr lang="tr-TR" dirty="0" smtClean="0">
                <a:solidFill>
                  <a:srgbClr val="FF0000"/>
                </a:solidFill>
              </a:rPr>
              <a:t>B</a:t>
            </a:r>
            <a:endParaRPr lang="tr-TR" dirty="0">
              <a:solidFill>
                <a:srgbClr val="FF0000"/>
              </a:solidFill>
            </a:endParaRPr>
          </a:p>
        </p:txBody>
      </p:sp>
      <p:sp>
        <p:nvSpPr>
          <p:cNvPr id="8" name="Başlık 1"/>
          <p:cNvSpPr txBox="1">
            <a:spLocks/>
          </p:cNvSpPr>
          <p:nvPr/>
        </p:nvSpPr>
        <p:spPr>
          <a:xfrm>
            <a:off x="3347864" y="274638"/>
            <a:ext cx="5338936" cy="562074"/>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 2</a:t>
            </a:r>
            <a:endParaRPr lang="tr-TR" dirty="0"/>
          </a:p>
        </p:txBody>
      </p:sp>
    </p:spTree>
    <p:extLst>
      <p:ext uri="{BB962C8B-B14F-4D97-AF65-F5344CB8AC3E}">
        <p14:creationId xmlns:p14="http://schemas.microsoft.com/office/powerpoint/2010/main" val="1356652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5082208" y="1412776"/>
            <a:ext cx="3674368" cy="4452985"/>
          </a:xfrm>
        </p:spPr>
        <p:txBody>
          <a:bodyPr/>
          <a:lstStyle/>
          <a:p>
            <a:pPr>
              <a:buNone/>
            </a:pPr>
            <a:r>
              <a:rPr lang="tr-TR" dirty="0" smtClean="0"/>
              <a:t>    Solda </a:t>
            </a:r>
            <a:r>
              <a:rPr lang="tr-TR" dirty="0"/>
              <a:t>görülen </a:t>
            </a:r>
            <a:r>
              <a:rPr lang="tr-TR" b="1" dirty="0" smtClean="0"/>
              <a:t> </a:t>
            </a:r>
            <a:r>
              <a:rPr lang="tr-TR" dirty="0" smtClean="0"/>
              <a:t>görüntüde   hangi </a:t>
            </a:r>
            <a:r>
              <a:rPr lang="tr-TR" dirty="0"/>
              <a:t>inceleme yöntemi </a:t>
            </a:r>
            <a:r>
              <a:rPr lang="tr-TR" dirty="0" smtClean="0"/>
              <a:t>kullanılmıştır? Fizik prensipleri hakkında bilgi veriniz.  </a:t>
            </a:r>
          </a:p>
        </p:txBody>
      </p:sp>
      <p:pic>
        <p:nvPicPr>
          <p:cNvPr id="43012" name="Picture 4" descr="DSC00006"/>
          <p:cNvPicPr>
            <a:picLocks noChangeAspect="1" noChangeArrowheads="1"/>
          </p:cNvPicPr>
          <p:nvPr/>
        </p:nvPicPr>
        <p:blipFill>
          <a:blip r:embed="rId2" cstate="print"/>
          <a:srcRect l="10417" t="11145" r="14388" b="25000"/>
          <a:stretch>
            <a:fillRect/>
          </a:stretch>
        </p:blipFill>
        <p:spPr bwMode="auto">
          <a:xfrm>
            <a:off x="251520" y="548680"/>
            <a:ext cx="4830688" cy="3077445"/>
          </a:xfrm>
          <a:prstGeom prst="rect">
            <a:avLst/>
          </a:prstGeom>
          <a:noFill/>
          <a:ln w="9525">
            <a:noFill/>
            <a:miter lim="800000"/>
            <a:headEnd/>
            <a:tailEnd/>
          </a:ln>
        </p:spPr>
      </p:pic>
      <p:sp>
        <p:nvSpPr>
          <p:cNvPr id="6" name="Başlık 1"/>
          <p:cNvSpPr txBox="1">
            <a:spLocks/>
          </p:cNvSpPr>
          <p:nvPr/>
        </p:nvSpPr>
        <p:spPr>
          <a:xfrm>
            <a:off x="3347864" y="274638"/>
            <a:ext cx="5338936" cy="562074"/>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 3</a:t>
            </a:r>
            <a:endParaRPr lang="tr-TR" dirty="0"/>
          </a:p>
        </p:txBody>
      </p:sp>
    </p:spTree>
    <p:extLst>
      <p:ext uri="{BB962C8B-B14F-4D97-AF65-F5344CB8AC3E}">
        <p14:creationId xmlns:p14="http://schemas.microsoft.com/office/powerpoint/2010/main" val="4079590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5364088" y="1052736"/>
            <a:ext cx="3394720" cy="5184576"/>
          </a:xfrm>
        </p:spPr>
        <p:txBody>
          <a:bodyPr>
            <a:normAutofit/>
          </a:bodyPr>
          <a:lstStyle/>
          <a:p>
            <a:pPr algn="l"/>
            <a:r>
              <a:rPr lang="tr-TR" sz="2000" dirty="0"/>
              <a:t>Solda görülen </a:t>
            </a:r>
            <a:r>
              <a:rPr lang="tr-TR" sz="2000" b="1" dirty="0"/>
              <a:t> </a:t>
            </a:r>
            <a:r>
              <a:rPr lang="tr-TR" sz="2000" dirty="0"/>
              <a:t>görüntüde   hangi inceleme yöntemi kullanılmıştır? </a:t>
            </a:r>
            <a:r>
              <a:rPr lang="tr-TR" sz="2000" dirty="0" smtClean="0"/>
              <a:t>Kullanılan görüntüleme yönteminin Fizik çalışma prensipleri </a:t>
            </a:r>
            <a:r>
              <a:rPr lang="tr-TR" sz="2000" dirty="0"/>
              <a:t>hakkında bilgi veriniz.</a:t>
            </a:r>
          </a:p>
        </p:txBody>
      </p:sp>
      <p:sp>
        <p:nvSpPr>
          <p:cNvPr id="9" name="Başlık 1"/>
          <p:cNvSpPr txBox="1">
            <a:spLocks/>
          </p:cNvSpPr>
          <p:nvPr/>
        </p:nvSpPr>
        <p:spPr>
          <a:xfrm>
            <a:off x="3347864" y="274638"/>
            <a:ext cx="5338936" cy="562074"/>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 4</a:t>
            </a:r>
            <a:endParaRPr lang="tr-TR"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382" t="22315" r="24009" b="13924"/>
          <a:stretch/>
        </p:blipFill>
        <p:spPr bwMode="auto">
          <a:xfrm>
            <a:off x="683568" y="555675"/>
            <a:ext cx="1757780" cy="2059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70103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64088" y="274638"/>
            <a:ext cx="3322712" cy="5242594"/>
          </a:xfrm>
        </p:spPr>
        <p:txBody>
          <a:bodyPr>
            <a:normAutofit/>
          </a:bodyPr>
          <a:lstStyle/>
          <a:p>
            <a:pPr algn="l"/>
            <a:r>
              <a:rPr lang="tr-TR" sz="1800" dirty="0"/>
              <a:t>A. </a:t>
            </a:r>
            <a:r>
              <a:rPr lang="tr-TR" sz="1800" dirty="0" smtClean="0"/>
              <a:t>Yanda görülen </a:t>
            </a:r>
            <a:r>
              <a:rPr lang="tr-TR" sz="1800" dirty="0"/>
              <a:t>inceleme  hangi bölgeye yapılmış ve hangi inceleme </a:t>
            </a:r>
            <a:r>
              <a:rPr lang="tr-TR" sz="1800" dirty="0" smtClean="0"/>
              <a:t>yöntemi </a:t>
            </a:r>
            <a:r>
              <a:rPr lang="tr-TR" sz="1800" dirty="0"/>
              <a:t>kullanılmıştır.</a:t>
            </a:r>
            <a:br>
              <a:rPr lang="tr-TR" sz="1800" dirty="0"/>
            </a:br>
            <a:r>
              <a:rPr lang="tr-TR" sz="1800" dirty="0"/>
              <a:t>B. Kontrast madde kullanılmış mıdır,   Kullanılmış ise hangi kontrast madde kullanılmıştır?.</a:t>
            </a:r>
            <a:br>
              <a:rPr lang="tr-TR" sz="1800" dirty="0"/>
            </a:br>
            <a:r>
              <a:rPr lang="tr-TR" sz="1800" dirty="0"/>
              <a:t>C. Tanınız nedir?</a:t>
            </a:r>
            <a:br>
              <a:rPr lang="tr-TR" sz="1800" dirty="0"/>
            </a:br>
            <a:r>
              <a:rPr lang="tr-TR" sz="1800" dirty="0"/>
              <a:t>D. Tanı hakkında kısa bilgi veriniz?</a:t>
            </a:r>
            <a:br>
              <a:rPr lang="tr-TR" sz="1800" dirty="0"/>
            </a:br>
            <a:r>
              <a:rPr lang="tr-TR" sz="1800" dirty="0"/>
              <a:t>E. </a:t>
            </a:r>
            <a:r>
              <a:rPr lang="tr-TR" sz="1800" dirty="0" smtClean="0"/>
              <a:t>Uygulanan tedavi </a:t>
            </a:r>
            <a:r>
              <a:rPr lang="tr-TR" sz="1800" dirty="0"/>
              <a:t>hakkında bilgi veriniz</a:t>
            </a:r>
            <a:r>
              <a:rPr lang="tr-TR" sz="1800" dirty="0" smtClean="0"/>
              <a:t>?</a:t>
            </a:r>
          </a:p>
        </p:txBody>
      </p:sp>
      <p:sp>
        <p:nvSpPr>
          <p:cNvPr id="7" name="Başlık 1"/>
          <p:cNvSpPr txBox="1">
            <a:spLocks/>
          </p:cNvSpPr>
          <p:nvPr/>
        </p:nvSpPr>
        <p:spPr>
          <a:xfrm>
            <a:off x="5364088" y="274638"/>
            <a:ext cx="3322712"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Soru:1 </a:t>
            </a:r>
            <a:endParaRPr lang="tr-TR"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60" t="23992" r="29887" b="16466"/>
          <a:stretch/>
        </p:blipFill>
        <p:spPr bwMode="auto">
          <a:xfrm>
            <a:off x="395536" y="1052736"/>
            <a:ext cx="4564161" cy="394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1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48202" y="274638"/>
            <a:ext cx="3322712" cy="5242594"/>
          </a:xfrm>
        </p:spPr>
        <p:txBody>
          <a:bodyPr>
            <a:normAutofit/>
          </a:bodyPr>
          <a:lstStyle/>
          <a:p>
            <a:pPr algn="l"/>
            <a:r>
              <a:rPr lang="tr-TR" sz="1800" dirty="0"/>
              <a:t>A. </a:t>
            </a:r>
            <a:r>
              <a:rPr lang="tr-TR" sz="1800" dirty="0" smtClean="0"/>
              <a:t>Yanda </a:t>
            </a:r>
            <a:r>
              <a:rPr lang="tr-TR" sz="1800" dirty="0"/>
              <a:t>görülen inceleme  hangi bölgeye yapılmış ve hangi inceleme </a:t>
            </a:r>
            <a:r>
              <a:rPr lang="tr-TR" sz="1800" dirty="0" smtClean="0"/>
              <a:t>yöntemi </a:t>
            </a:r>
            <a:r>
              <a:rPr lang="tr-TR" sz="1800" dirty="0"/>
              <a:t>kullanılmıştır.</a:t>
            </a:r>
            <a:br>
              <a:rPr lang="tr-TR" sz="1800" dirty="0"/>
            </a:br>
            <a:r>
              <a:rPr lang="tr-TR" sz="1800" dirty="0"/>
              <a:t>B. Kontrast madde kullanılmış mıdır,   Kullanılmış ise hangi kontrast madde kullanılmıştır?.</a:t>
            </a:r>
            <a:br>
              <a:rPr lang="tr-TR" sz="1800" dirty="0"/>
            </a:br>
            <a:r>
              <a:rPr lang="tr-TR" sz="1800" dirty="0"/>
              <a:t>C. Tanınız nedir?</a:t>
            </a:r>
            <a:br>
              <a:rPr lang="tr-TR" sz="1800" dirty="0"/>
            </a:br>
            <a:r>
              <a:rPr lang="tr-TR" sz="1800" dirty="0"/>
              <a:t>D. Tanı hakkında kısa bilgi veriniz?</a:t>
            </a:r>
            <a:br>
              <a:rPr lang="tr-TR" sz="1800" dirty="0"/>
            </a:br>
            <a:r>
              <a:rPr lang="tr-TR" sz="1800" dirty="0"/>
              <a:t>E. Tedavisi hakkında bilgi veriniz?</a:t>
            </a:r>
            <a:br>
              <a:rPr lang="tr-TR" sz="1800" dirty="0"/>
            </a:br>
            <a:r>
              <a:rPr lang="tr-TR" sz="1800" dirty="0"/>
              <a:t>F. Diğer tedavi seçenekleri nelerdir?</a:t>
            </a:r>
            <a:br>
              <a:rPr lang="tr-TR" sz="1800" dirty="0"/>
            </a:br>
            <a:r>
              <a:rPr lang="tr-TR" sz="1800" dirty="0"/>
              <a:t/>
            </a:r>
            <a:br>
              <a:rPr lang="tr-TR" sz="1800" dirty="0"/>
            </a:br>
            <a:endParaRPr lang="tr-TR" sz="1800" dirty="0"/>
          </a:p>
        </p:txBody>
      </p:sp>
      <p:sp>
        <p:nvSpPr>
          <p:cNvPr id="7" name="Başlık 1"/>
          <p:cNvSpPr txBox="1">
            <a:spLocks/>
          </p:cNvSpPr>
          <p:nvPr/>
        </p:nvSpPr>
        <p:spPr>
          <a:xfrm>
            <a:off x="5364088" y="274638"/>
            <a:ext cx="3322712"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Soru:2 </a:t>
            </a:r>
            <a:endParaRPr lang="tr-T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46" t="20120" r="21227" b="14740"/>
          <a:stretch/>
        </p:blipFill>
        <p:spPr bwMode="auto">
          <a:xfrm>
            <a:off x="181819" y="624505"/>
            <a:ext cx="5147036" cy="4133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331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970923" y="1772816"/>
            <a:ext cx="7499176" cy="4608512"/>
          </a:xfrm>
        </p:spPr>
        <p:txBody>
          <a:bodyPr>
            <a:normAutofit/>
          </a:bodyPr>
          <a:lstStyle/>
          <a:p>
            <a:pPr algn="l"/>
            <a:r>
              <a:rPr lang="tr-TR" sz="1600" dirty="0" smtClean="0"/>
              <a:t/>
            </a:r>
            <a:br>
              <a:rPr lang="tr-TR" sz="1600" dirty="0" smtClean="0"/>
            </a:br>
            <a:r>
              <a:rPr lang="tr-TR" sz="2800" dirty="0" smtClean="0"/>
              <a:t>X- ışınının özelliklerini yazınız. X-ışını ile çalışan görüntüleme yöntemlerini anlatınız  </a:t>
            </a:r>
            <a:endParaRPr lang="tr-TR" sz="2800" dirty="0"/>
          </a:p>
        </p:txBody>
      </p:sp>
    </p:spTree>
    <p:extLst>
      <p:ext uri="{BB962C8B-B14F-4D97-AF65-F5344CB8AC3E}">
        <p14:creationId xmlns:p14="http://schemas.microsoft.com/office/powerpoint/2010/main" val="104414298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970923" y="1772816"/>
            <a:ext cx="7499176" cy="4608512"/>
          </a:xfrm>
        </p:spPr>
        <p:txBody>
          <a:bodyPr>
            <a:normAutofit/>
          </a:bodyPr>
          <a:lstStyle/>
          <a:p>
            <a:pPr algn="l"/>
            <a:r>
              <a:rPr lang="tr-TR" sz="1600" dirty="0" smtClean="0"/>
              <a:t/>
            </a:r>
            <a:br>
              <a:rPr lang="tr-TR" sz="1600" dirty="0" smtClean="0"/>
            </a:br>
            <a:r>
              <a:rPr lang="tr-TR" sz="2800" dirty="0" smtClean="0"/>
              <a:t>Fizik çalışma prensipleri açısından RDUS (renkli </a:t>
            </a:r>
            <a:r>
              <a:rPr lang="tr-TR" sz="2800" dirty="0" err="1" smtClean="0"/>
              <a:t>doppler</a:t>
            </a:r>
            <a:r>
              <a:rPr lang="tr-TR" sz="2800" dirty="0" smtClean="0"/>
              <a:t> ultrasonografi) ile   </a:t>
            </a:r>
            <a:r>
              <a:rPr lang="tr-TR" sz="2800" dirty="0"/>
              <a:t>MRG </a:t>
            </a:r>
            <a:r>
              <a:rPr lang="tr-TR" sz="2800" dirty="0" err="1"/>
              <a:t>yi</a:t>
            </a:r>
            <a:r>
              <a:rPr lang="tr-TR" sz="2800" dirty="0"/>
              <a:t>  </a:t>
            </a:r>
            <a:r>
              <a:rPr lang="tr-TR" sz="2800" dirty="0" smtClean="0"/>
              <a:t>(manyetik rezonans görüntüleme) karşılaştırınız.  </a:t>
            </a:r>
            <a:endParaRPr lang="tr-TR" sz="2800" dirty="0"/>
          </a:p>
        </p:txBody>
      </p:sp>
      <p:sp>
        <p:nvSpPr>
          <p:cNvPr id="4" name="Başlık 1"/>
          <p:cNvSpPr txBox="1">
            <a:spLocks/>
          </p:cNvSpPr>
          <p:nvPr/>
        </p:nvSpPr>
        <p:spPr>
          <a:xfrm>
            <a:off x="2041376" y="404664"/>
            <a:ext cx="3322712"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Soru:3</a:t>
            </a:r>
            <a:endParaRPr lang="tr-TR" dirty="0"/>
          </a:p>
        </p:txBody>
      </p:sp>
    </p:spTree>
    <p:extLst>
      <p:ext uri="{BB962C8B-B14F-4D97-AF65-F5344CB8AC3E}">
        <p14:creationId xmlns:p14="http://schemas.microsoft.com/office/powerpoint/2010/main" val="347619672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5076056" y="1340768"/>
            <a:ext cx="3610744" cy="4896544"/>
          </a:xfrm>
        </p:spPr>
        <p:txBody>
          <a:bodyPr>
            <a:normAutofit/>
          </a:bodyPr>
          <a:lstStyle/>
          <a:p>
            <a:pPr algn="l"/>
            <a:r>
              <a:rPr lang="tr-TR" sz="2000" dirty="0" smtClean="0"/>
              <a:t>A. Soldaki görüntüde  hangi  inceleme </a:t>
            </a:r>
            <a:r>
              <a:rPr lang="tr-TR" sz="2000" dirty="0"/>
              <a:t>yöntemi </a:t>
            </a:r>
            <a:r>
              <a:rPr lang="tr-TR" sz="2000" dirty="0" smtClean="0"/>
              <a:t>kullanılmıştır?</a:t>
            </a:r>
            <a:br>
              <a:rPr lang="tr-TR" sz="2000" dirty="0" smtClean="0"/>
            </a:br>
            <a:r>
              <a:rPr lang="tr-TR" sz="2000" dirty="0" smtClean="0"/>
              <a:t>B. Kontrast madde kullanılmış mıdır,   Kullanılmış ise hangi kontrast madde kullanılmıştır?.</a:t>
            </a:r>
            <a:br>
              <a:rPr lang="tr-TR" sz="2000" dirty="0" smtClean="0"/>
            </a:br>
            <a:r>
              <a:rPr lang="tr-TR" sz="2000" dirty="0" smtClean="0"/>
              <a:t>C. Tanınız nedir?</a:t>
            </a:r>
            <a:r>
              <a:rPr lang="tr-TR" sz="2000" smtClean="0"/>
              <a:t/>
            </a:r>
            <a:br>
              <a:rPr lang="tr-TR" sz="2000" smtClean="0"/>
            </a:br>
            <a:endParaRPr lang="tr-TR" sz="2000" dirty="0"/>
          </a:p>
        </p:txBody>
      </p:sp>
      <p:sp>
        <p:nvSpPr>
          <p:cNvPr id="9" name="Başlık 1"/>
          <p:cNvSpPr txBox="1">
            <a:spLocks/>
          </p:cNvSpPr>
          <p:nvPr/>
        </p:nvSpPr>
        <p:spPr>
          <a:xfrm>
            <a:off x="457200" y="274638"/>
            <a:ext cx="8229600" cy="634082"/>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dirty="0" smtClean="0"/>
              <a:t>     Soru: 4</a:t>
            </a:r>
            <a:endParaRPr lang="tr-TR" dirty="0"/>
          </a:p>
        </p:txBody>
      </p:sp>
      <p:pic>
        <p:nvPicPr>
          <p:cNvPr id="5" name="Picture 4" descr="DSC00006"/>
          <p:cNvPicPr>
            <a:picLocks noChangeAspect="1" noChangeArrowheads="1"/>
          </p:cNvPicPr>
          <p:nvPr/>
        </p:nvPicPr>
        <p:blipFill>
          <a:blip r:embed="rId2" cstate="print"/>
          <a:srcRect l="10417" t="11145" r="14388" b="25000"/>
          <a:stretch>
            <a:fillRect/>
          </a:stretch>
        </p:blipFill>
        <p:spPr bwMode="auto">
          <a:xfrm>
            <a:off x="179512" y="1556792"/>
            <a:ext cx="4794124" cy="3054152"/>
          </a:xfrm>
          <a:prstGeom prst="rect">
            <a:avLst/>
          </a:prstGeom>
          <a:noFill/>
          <a:ln w="9525">
            <a:noFill/>
            <a:miter lim="800000"/>
            <a:headEnd/>
            <a:tailEnd/>
          </a:ln>
        </p:spPr>
      </p:pic>
    </p:spTree>
    <p:extLst>
      <p:ext uri="{BB962C8B-B14F-4D97-AF65-F5344CB8AC3E}">
        <p14:creationId xmlns:p14="http://schemas.microsoft.com/office/powerpoint/2010/main" val="238718746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23453" t="13360" r="19587" b="15045"/>
          <a:stretch>
            <a:fillRect/>
          </a:stretch>
        </p:blipFill>
        <p:spPr bwMode="auto">
          <a:xfrm>
            <a:off x="323528" y="260648"/>
            <a:ext cx="8559351" cy="6048672"/>
          </a:xfrm>
          <a:prstGeom prst="rect">
            <a:avLst/>
          </a:prstGeom>
          <a:noFill/>
          <a:ln w="9525">
            <a:noFill/>
            <a:miter lim="800000"/>
            <a:headEnd/>
            <a:tailEnd/>
          </a:ln>
        </p:spPr>
      </p:pic>
    </p:spTree>
    <p:extLst>
      <p:ext uri="{BB962C8B-B14F-4D97-AF65-F5344CB8AC3E}">
        <p14:creationId xmlns:p14="http://schemas.microsoft.com/office/powerpoint/2010/main" val="1173999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l="22271" t="13360" r="23165" b="11863"/>
          <a:stretch>
            <a:fillRect/>
          </a:stretch>
        </p:blipFill>
        <p:spPr bwMode="auto">
          <a:xfrm>
            <a:off x="755576" y="254746"/>
            <a:ext cx="7203864" cy="5550518"/>
          </a:xfrm>
          <a:prstGeom prst="rect">
            <a:avLst/>
          </a:prstGeom>
          <a:noFill/>
          <a:ln w="9525">
            <a:noFill/>
            <a:miter lim="800000"/>
            <a:headEnd/>
            <a:tailEnd/>
          </a:ln>
        </p:spPr>
      </p:pic>
    </p:spTree>
    <p:extLst>
      <p:ext uri="{BB962C8B-B14F-4D97-AF65-F5344CB8AC3E}">
        <p14:creationId xmlns:p14="http://schemas.microsoft.com/office/powerpoint/2010/main" val="2707080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683568" y="404664"/>
            <a:ext cx="6156409" cy="4042221"/>
          </a:xfrm>
          <a:prstGeom prst="rect">
            <a:avLst/>
          </a:prstGeom>
          <a:noFill/>
          <a:ln w="9525">
            <a:noFill/>
            <a:miter lim="800000"/>
            <a:headEnd/>
            <a:tailEnd/>
          </a:ln>
        </p:spPr>
      </p:pic>
      <p:sp>
        <p:nvSpPr>
          <p:cNvPr id="5" name="4 Dikdörtgen"/>
          <p:cNvSpPr/>
          <p:nvPr/>
        </p:nvSpPr>
        <p:spPr>
          <a:xfrm>
            <a:off x="827584" y="4581128"/>
            <a:ext cx="7776864" cy="2308324"/>
          </a:xfrm>
          <a:prstGeom prst="rect">
            <a:avLst/>
          </a:prstGeom>
        </p:spPr>
        <p:txBody>
          <a:bodyPr wrap="square">
            <a:spAutoFit/>
          </a:bodyPr>
          <a:lstStyle/>
          <a:p>
            <a:endParaRPr lang="tr-TR" dirty="0" smtClean="0"/>
          </a:p>
          <a:p>
            <a:r>
              <a:rPr lang="en-US" dirty="0" smtClean="0"/>
              <a:t>You are shown an image from a celiac arteriogram. What abnormality is present</a:t>
            </a:r>
            <a:endParaRPr lang="tr-TR" dirty="0" smtClean="0"/>
          </a:p>
          <a:p>
            <a:endParaRPr lang="tr-TR" dirty="0" smtClean="0"/>
          </a:p>
          <a:p>
            <a:endParaRPr lang="tr-TR" dirty="0" smtClean="0"/>
          </a:p>
          <a:p>
            <a:endParaRPr lang="tr-TR" dirty="0" smtClean="0"/>
          </a:p>
          <a:p>
            <a:endParaRPr lang="tr-TR" dirty="0" smtClean="0"/>
          </a:p>
          <a:p>
            <a:endParaRPr lang="tr-TR" dirty="0" smtClean="0"/>
          </a:p>
          <a:p>
            <a:r>
              <a:rPr lang="en-US" dirty="0" smtClean="0"/>
              <a:t> </a:t>
            </a:r>
          </a:p>
        </p:txBody>
      </p:sp>
      <p:sp>
        <p:nvSpPr>
          <p:cNvPr id="6" name="5 Dikdörtgen"/>
          <p:cNvSpPr/>
          <p:nvPr/>
        </p:nvSpPr>
        <p:spPr>
          <a:xfrm>
            <a:off x="1043608" y="5301208"/>
            <a:ext cx="4572000" cy="1200329"/>
          </a:xfrm>
          <a:prstGeom prst="rect">
            <a:avLst/>
          </a:prstGeom>
        </p:spPr>
        <p:txBody>
          <a:bodyPr>
            <a:spAutoFit/>
          </a:bodyPr>
          <a:lstStyle/>
          <a:p>
            <a:r>
              <a:rPr lang="sv-SE" dirty="0" smtClean="0"/>
              <a:t>A. Median arcuate ligament syndrome </a:t>
            </a:r>
          </a:p>
          <a:p>
            <a:r>
              <a:rPr lang="en-US" dirty="0" smtClean="0"/>
              <a:t>B. Occlusion of the </a:t>
            </a:r>
            <a:r>
              <a:rPr lang="en-US" dirty="0" err="1" smtClean="0"/>
              <a:t>splenic</a:t>
            </a:r>
            <a:r>
              <a:rPr lang="en-US" dirty="0" smtClean="0"/>
              <a:t> artery </a:t>
            </a:r>
          </a:p>
          <a:p>
            <a:r>
              <a:rPr lang="en-US" dirty="0" smtClean="0"/>
              <a:t>C. Occlusion of the portal vein </a:t>
            </a:r>
          </a:p>
          <a:p>
            <a:r>
              <a:rPr lang="tr-TR" dirty="0" smtClean="0"/>
              <a:t>D. </a:t>
            </a:r>
            <a:r>
              <a:rPr lang="tr-TR" dirty="0" err="1" smtClean="0"/>
              <a:t>Gastric</a:t>
            </a:r>
            <a:r>
              <a:rPr lang="tr-TR" dirty="0" smtClean="0"/>
              <a:t> </a:t>
            </a:r>
            <a:r>
              <a:rPr lang="tr-TR" dirty="0" err="1" smtClean="0"/>
              <a:t>arteriovenous</a:t>
            </a:r>
            <a:r>
              <a:rPr lang="tr-TR" dirty="0" smtClean="0"/>
              <a:t> </a:t>
            </a:r>
            <a:r>
              <a:rPr lang="tr-TR" dirty="0" err="1" smtClean="0"/>
              <a:t>malformation</a:t>
            </a:r>
            <a:r>
              <a:rPr lang="tr-TR" dirty="0" smtClean="0"/>
              <a:t> </a:t>
            </a:r>
            <a:endParaRPr lang="tr-TR" dirty="0"/>
          </a:p>
        </p:txBody>
      </p:sp>
    </p:spTree>
    <p:extLst>
      <p:ext uri="{BB962C8B-B14F-4D97-AF65-F5344CB8AC3E}">
        <p14:creationId xmlns:p14="http://schemas.microsoft.com/office/powerpoint/2010/main" val="4069709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l="22271" t="18133" r="24059" b="8681"/>
          <a:stretch>
            <a:fillRect/>
          </a:stretch>
        </p:blipFill>
        <p:spPr bwMode="auto">
          <a:xfrm>
            <a:off x="683567" y="476672"/>
            <a:ext cx="7326031" cy="5616624"/>
          </a:xfrm>
          <a:prstGeom prst="rect">
            <a:avLst/>
          </a:prstGeom>
          <a:noFill/>
          <a:ln w="9525">
            <a:noFill/>
            <a:miter lim="800000"/>
            <a:headEnd/>
            <a:tailEnd/>
          </a:ln>
        </p:spPr>
      </p:pic>
    </p:spTree>
    <p:extLst>
      <p:ext uri="{BB962C8B-B14F-4D97-AF65-F5344CB8AC3E}">
        <p14:creationId xmlns:p14="http://schemas.microsoft.com/office/powerpoint/2010/main" val="3491258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908720"/>
            <a:ext cx="8229600" cy="5217443"/>
          </a:xfrm>
        </p:spPr>
        <p:txBody>
          <a:bodyPr>
            <a:normAutofit fontScale="92500" lnSpcReduction="10000"/>
          </a:bodyPr>
          <a:lstStyle/>
          <a:p>
            <a:endParaRPr lang="tr-TR" dirty="0" smtClean="0"/>
          </a:p>
          <a:p>
            <a:r>
              <a:rPr lang="en-US" dirty="0" smtClean="0"/>
              <a:t>11. A 39-year-old male cigarette smoker with a past history of </a:t>
            </a:r>
            <a:r>
              <a:rPr lang="en-US" dirty="0" err="1" smtClean="0"/>
              <a:t>thrombophlebitis</a:t>
            </a:r>
            <a:r>
              <a:rPr lang="en-US" dirty="0" smtClean="0"/>
              <a:t> presents with lower extremity rest pain. An arteriogram shows distal arterial occlusive disease with prominent “cork-screw” collateral vessels. What is the MOST LIKELY diagnosis? </a:t>
            </a:r>
          </a:p>
          <a:p>
            <a:r>
              <a:rPr lang="tr-TR" dirty="0" smtClean="0"/>
              <a:t>A. </a:t>
            </a:r>
            <a:r>
              <a:rPr lang="tr-TR" dirty="0" err="1" smtClean="0"/>
              <a:t>Buerger’s</a:t>
            </a:r>
            <a:r>
              <a:rPr lang="tr-TR" dirty="0" smtClean="0"/>
              <a:t> </a:t>
            </a:r>
            <a:r>
              <a:rPr lang="tr-TR" dirty="0" err="1" smtClean="0"/>
              <a:t>disease</a:t>
            </a:r>
            <a:r>
              <a:rPr lang="tr-TR" dirty="0" smtClean="0"/>
              <a:t> </a:t>
            </a:r>
          </a:p>
          <a:p>
            <a:r>
              <a:rPr lang="tr-TR" dirty="0" smtClean="0"/>
              <a:t>B. </a:t>
            </a:r>
            <a:r>
              <a:rPr lang="tr-TR" dirty="0" err="1" smtClean="0"/>
              <a:t>Diabetes</a:t>
            </a:r>
            <a:r>
              <a:rPr lang="tr-TR" dirty="0" smtClean="0"/>
              <a:t> </a:t>
            </a:r>
          </a:p>
          <a:p>
            <a:r>
              <a:rPr lang="tr-TR" dirty="0" smtClean="0"/>
              <a:t>C. </a:t>
            </a:r>
            <a:r>
              <a:rPr lang="tr-TR" dirty="0" err="1" smtClean="0"/>
              <a:t>Cholesterol</a:t>
            </a:r>
            <a:r>
              <a:rPr lang="tr-TR" dirty="0" smtClean="0"/>
              <a:t> </a:t>
            </a:r>
            <a:r>
              <a:rPr lang="tr-TR" dirty="0" err="1" smtClean="0"/>
              <a:t>emboli</a:t>
            </a:r>
            <a:r>
              <a:rPr lang="tr-TR" dirty="0" smtClean="0"/>
              <a:t> </a:t>
            </a:r>
          </a:p>
          <a:p>
            <a:r>
              <a:rPr lang="tr-TR" dirty="0" smtClean="0"/>
              <a:t>D. </a:t>
            </a:r>
            <a:r>
              <a:rPr lang="tr-TR" dirty="0" err="1" smtClean="0"/>
              <a:t>Bechcet’s</a:t>
            </a:r>
            <a:r>
              <a:rPr lang="tr-TR" dirty="0" smtClean="0"/>
              <a:t> </a:t>
            </a:r>
            <a:r>
              <a:rPr lang="tr-TR" dirty="0" err="1" smtClean="0"/>
              <a:t>disease</a:t>
            </a:r>
            <a:endParaRPr lang="tr-TR" dirty="0"/>
          </a:p>
        </p:txBody>
      </p:sp>
    </p:spTree>
    <p:extLst>
      <p:ext uri="{BB962C8B-B14F-4D97-AF65-F5344CB8AC3E}">
        <p14:creationId xmlns:p14="http://schemas.microsoft.com/office/powerpoint/2010/main" val="132570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l="16009" t="29270" r="64312" b="11863"/>
          <a:stretch>
            <a:fillRect/>
          </a:stretch>
        </p:blipFill>
        <p:spPr bwMode="auto">
          <a:xfrm>
            <a:off x="1835696" y="548680"/>
            <a:ext cx="3240360" cy="5449696"/>
          </a:xfrm>
          <a:prstGeom prst="rect">
            <a:avLst/>
          </a:prstGeom>
          <a:noFill/>
          <a:ln w="9525">
            <a:noFill/>
            <a:miter lim="800000"/>
            <a:headEnd/>
            <a:tailEnd/>
          </a:ln>
        </p:spPr>
      </p:pic>
    </p:spTree>
    <p:extLst>
      <p:ext uri="{BB962C8B-B14F-4D97-AF65-F5344CB8AC3E}">
        <p14:creationId xmlns:p14="http://schemas.microsoft.com/office/powerpoint/2010/main" val="2096341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rgbClr val="FFFF00"/>
          </a:solidFill>
        </p:spPr>
        <p:txBody>
          <a:bodyPr>
            <a:normAutofit fontScale="90000"/>
          </a:bodyPr>
          <a:lstStyle/>
          <a:p>
            <a:pPr algn="l"/>
            <a:r>
              <a:rPr lang="tr-TR" sz="2800" dirty="0" smtClean="0"/>
              <a:t>Girişimsel radyolojide kullanılan </a:t>
            </a:r>
            <a:r>
              <a:rPr lang="tr-TR" sz="2800" dirty="0" err="1" smtClean="0"/>
              <a:t>kateterlerin</a:t>
            </a:r>
            <a:r>
              <a:rPr lang="tr-TR" sz="2800" dirty="0" smtClean="0"/>
              <a:t> kalınlığı </a:t>
            </a:r>
            <a:r>
              <a:rPr lang="tr-TR" sz="2800" b="1" dirty="0" smtClean="0"/>
              <a:t>F</a:t>
            </a:r>
            <a:r>
              <a:rPr lang="tr-TR" sz="2800" dirty="0" smtClean="0"/>
              <a:t> birimi ile ölçülür. </a:t>
            </a:r>
            <a:br>
              <a:rPr lang="tr-TR" sz="2800" dirty="0" smtClean="0"/>
            </a:br>
            <a:r>
              <a:rPr lang="tr-TR" sz="2800" dirty="0" smtClean="0"/>
              <a:t> Buna göre  1 F (</a:t>
            </a:r>
            <a:r>
              <a:rPr lang="tr-TR" sz="2800" dirty="0" err="1" smtClean="0"/>
              <a:t>french</a:t>
            </a:r>
            <a:r>
              <a:rPr lang="tr-TR" sz="2800" dirty="0" smtClean="0"/>
              <a:t>) kaç mm </a:t>
            </a:r>
            <a:r>
              <a:rPr lang="tr-TR" sz="2800" dirty="0" err="1" smtClean="0"/>
              <a:t>dir</a:t>
            </a:r>
            <a:r>
              <a:rPr lang="tr-TR" sz="2800" dirty="0" smtClean="0"/>
              <a:t>?</a:t>
            </a:r>
            <a:endParaRPr lang="tr-TR" sz="2800" u="sng" dirty="0"/>
          </a:p>
        </p:txBody>
      </p:sp>
      <p:sp>
        <p:nvSpPr>
          <p:cNvPr id="3" name="2 İçerik Yer Tutucusu"/>
          <p:cNvSpPr>
            <a:spLocks noGrp="1"/>
          </p:cNvSpPr>
          <p:nvPr>
            <p:ph idx="1"/>
          </p:nvPr>
        </p:nvSpPr>
        <p:spPr>
          <a:solidFill>
            <a:srgbClr val="92D050"/>
          </a:solidFill>
        </p:spPr>
        <p:txBody>
          <a:bodyPr/>
          <a:lstStyle/>
          <a:p>
            <a:pPr>
              <a:buNone/>
            </a:pPr>
            <a:r>
              <a:rPr lang="tr-TR" dirty="0" smtClean="0"/>
              <a:t>A.1 mm</a:t>
            </a:r>
          </a:p>
          <a:p>
            <a:pPr>
              <a:buNone/>
            </a:pPr>
            <a:r>
              <a:rPr lang="tr-TR" b="1" dirty="0" smtClean="0"/>
              <a:t>B. 2 mm</a:t>
            </a:r>
          </a:p>
          <a:p>
            <a:pPr>
              <a:buNone/>
            </a:pPr>
            <a:r>
              <a:rPr lang="tr-TR" b="1" dirty="0" smtClean="0"/>
              <a:t>C. 3 mm</a:t>
            </a:r>
          </a:p>
          <a:p>
            <a:pPr>
              <a:buNone/>
            </a:pPr>
            <a:r>
              <a:rPr lang="tr-TR" b="1" dirty="0" smtClean="0"/>
              <a:t>D. 1/3 mm</a:t>
            </a:r>
          </a:p>
          <a:p>
            <a:pPr>
              <a:buNone/>
            </a:pPr>
            <a:r>
              <a:rPr lang="tr-TR" b="1" dirty="0" smtClean="0"/>
              <a:t>E. ½ mm</a:t>
            </a:r>
          </a:p>
          <a:p>
            <a:pPr>
              <a:buNone/>
            </a:pPr>
            <a:endParaRPr lang="tr-TR" b="1" dirty="0" smtClean="0"/>
          </a:p>
          <a:p>
            <a:endParaRPr lang="tr-TR" dirty="0"/>
          </a:p>
        </p:txBody>
      </p:sp>
    </p:spTree>
    <p:extLst>
      <p:ext uri="{BB962C8B-B14F-4D97-AF65-F5344CB8AC3E}">
        <p14:creationId xmlns:p14="http://schemas.microsoft.com/office/powerpoint/2010/main" val="1403786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rgbClr val="FFFF00"/>
          </a:solidFill>
        </p:spPr>
        <p:txBody>
          <a:bodyPr>
            <a:normAutofit/>
          </a:bodyPr>
          <a:lstStyle/>
          <a:p>
            <a:pPr algn="l"/>
            <a:r>
              <a:rPr lang="tr-TR" sz="2800" dirty="0" smtClean="0"/>
              <a:t>6 F </a:t>
            </a:r>
            <a:r>
              <a:rPr lang="tr-TR" sz="2800" dirty="0" err="1" smtClean="0"/>
              <a:t>kateter</a:t>
            </a:r>
            <a:r>
              <a:rPr lang="tr-TR" sz="2800" dirty="0" smtClean="0"/>
              <a:t> kaç mm </a:t>
            </a:r>
            <a:r>
              <a:rPr lang="tr-TR" sz="2800" dirty="0" err="1" smtClean="0"/>
              <a:t>dir</a:t>
            </a:r>
            <a:r>
              <a:rPr lang="tr-TR" sz="2800" dirty="0" smtClean="0"/>
              <a:t>?</a:t>
            </a:r>
            <a:endParaRPr lang="tr-TR" sz="2800" u="sng" dirty="0"/>
          </a:p>
        </p:txBody>
      </p:sp>
      <p:sp>
        <p:nvSpPr>
          <p:cNvPr id="3" name="2 İçerik Yer Tutucusu"/>
          <p:cNvSpPr>
            <a:spLocks noGrp="1"/>
          </p:cNvSpPr>
          <p:nvPr>
            <p:ph idx="1"/>
          </p:nvPr>
        </p:nvSpPr>
        <p:spPr>
          <a:solidFill>
            <a:srgbClr val="92D050"/>
          </a:solidFill>
        </p:spPr>
        <p:txBody>
          <a:bodyPr/>
          <a:lstStyle/>
          <a:p>
            <a:pPr>
              <a:buNone/>
            </a:pPr>
            <a:r>
              <a:rPr lang="tr-TR" dirty="0" smtClean="0"/>
              <a:t>A. 1 mm</a:t>
            </a:r>
          </a:p>
          <a:p>
            <a:pPr>
              <a:buNone/>
            </a:pPr>
            <a:r>
              <a:rPr lang="tr-TR" b="1" dirty="0" smtClean="0"/>
              <a:t>B. 2 mm</a:t>
            </a:r>
          </a:p>
          <a:p>
            <a:pPr>
              <a:buNone/>
            </a:pPr>
            <a:r>
              <a:rPr lang="tr-TR" b="1" dirty="0" smtClean="0"/>
              <a:t>C. 3 mm</a:t>
            </a:r>
          </a:p>
          <a:p>
            <a:pPr>
              <a:buNone/>
            </a:pPr>
            <a:r>
              <a:rPr lang="tr-TR" b="1" dirty="0" smtClean="0"/>
              <a:t>D. 4 mm</a:t>
            </a:r>
          </a:p>
          <a:p>
            <a:pPr>
              <a:buNone/>
            </a:pPr>
            <a:r>
              <a:rPr lang="tr-TR" b="1" dirty="0" smtClean="0"/>
              <a:t>E. 5 mm</a:t>
            </a:r>
          </a:p>
          <a:p>
            <a:pPr>
              <a:buNone/>
            </a:pPr>
            <a:endParaRPr lang="tr-TR" b="1" dirty="0" smtClean="0"/>
          </a:p>
          <a:p>
            <a:endParaRPr lang="tr-TR" dirty="0"/>
          </a:p>
        </p:txBody>
      </p:sp>
    </p:spTree>
    <p:extLst>
      <p:ext uri="{BB962C8B-B14F-4D97-AF65-F5344CB8AC3E}">
        <p14:creationId xmlns:p14="http://schemas.microsoft.com/office/powerpoint/2010/main" val="3575369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rgbClr val="FFFF00"/>
          </a:solidFill>
        </p:spPr>
        <p:txBody>
          <a:bodyPr>
            <a:normAutofit/>
          </a:bodyPr>
          <a:lstStyle/>
          <a:p>
            <a:pPr algn="l"/>
            <a:r>
              <a:rPr lang="tr-TR" sz="2800" dirty="0" err="1" smtClean="0"/>
              <a:t>Tıpda</a:t>
            </a:r>
            <a:r>
              <a:rPr lang="tr-TR" sz="2800" dirty="0" smtClean="0"/>
              <a:t> iğnelerin kalınlığı G (</a:t>
            </a:r>
            <a:r>
              <a:rPr lang="tr-TR" sz="2800" dirty="0" err="1" smtClean="0"/>
              <a:t>Gauge</a:t>
            </a:r>
            <a:r>
              <a:rPr lang="tr-TR" sz="2800" dirty="0" smtClean="0"/>
              <a:t>) ile ölçülür. Buna göre 21 G iğnenin kalınlığı ne kadardır?</a:t>
            </a:r>
            <a:endParaRPr lang="tr-TR" sz="2800" u="sng" dirty="0"/>
          </a:p>
        </p:txBody>
      </p:sp>
      <p:sp>
        <p:nvSpPr>
          <p:cNvPr id="3" name="2 İçerik Yer Tutucusu"/>
          <p:cNvSpPr>
            <a:spLocks noGrp="1"/>
          </p:cNvSpPr>
          <p:nvPr>
            <p:ph idx="1"/>
          </p:nvPr>
        </p:nvSpPr>
        <p:spPr>
          <a:solidFill>
            <a:srgbClr val="92D050"/>
          </a:solidFill>
        </p:spPr>
        <p:txBody>
          <a:bodyPr/>
          <a:lstStyle/>
          <a:p>
            <a:pPr>
              <a:buNone/>
            </a:pPr>
            <a:r>
              <a:rPr lang="tr-TR" dirty="0" smtClean="0"/>
              <a:t>A. 21 adet iğne yan yana konunca 1 cm yapar</a:t>
            </a:r>
          </a:p>
          <a:p>
            <a:pPr>
              <a:buNone/>
            </a:pPr>
            <a:r>
              <a:rPr lang="tr-TR" b="1" dirty="0" smtClean="0"/>
              <a:t>B. 1 cm</a:t>
            </a:r>
          </a:p>
          <a:p>
            <a:pPr>
              <a:buNone/>
            </a:pPr>
            <a:r>
              <a:rPr lang="tr-TR" b="1" dirty="0" smtClean="0"/>
              <a:t>C. 2 cm</a:t>
            </a:r>
          </a:p>
          <a:p>
            <a:pPr>
              <a:buNone/>
            </a:pPr>
            <a:r>
              <a:rPr lang="tr-TR" b="1" dirty="0" smtClean="0"/>
              <a:t>D. 4 mm</a:t>
            </a:r>
          </a:p>
          <a:p>
            <a:pPr>
              <a:buNone/>
            </a:pPr>
            <a:r>
              <a:rPr lang="tr-TR" b="1" dirty="0" smtClean="0"/>
              <a:t>E. 5 mm</a:t>
            </a:r>
          </a:p>
          <a:p>
            <a:pPr>
              <a:buNone/>
            </a:pPr>
            <a:endParaRPr lang="tr-TR" b="1" dirty="0" smtClean="0"/>
          </a:p>
          <a:p>
            <a:endParaRPr lang="tr-TR" dirty="0"/>
          </a:p>
        </p:txBody>
      </p:sp>
    </p:spTree>
    <p:extLst>
      <p:ext uri="{BB962C8B-B14F-4D97-AF65-F5344CB8AC3E}">
        <p14:creationId xmlns:p14="http://schemas.microsoft.com/office/powerpoint/2010/main" val="1603485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rgbClr val="FFFF00"/>
          </a:solidFill>
        </p:spPr>
        <p:txBody>
          <a:bodyPr>
            <a:normAutofit fontScale="90000"/>
          </a:bodyPr>
          <a:lstStyle/>
          <a:p>
            <a:pPr algn="l"/>
            <a:r>
              <a:rPr lang="tr-TR" sz="2800" dirty="0" smtClean="0"/>
              <a:t>Girişimsel radyolojide  kullanılan kılavuz tellerin kalınlığını ölçmede </a:t>
            </a:r>
            <a:r>
              <a:rPr lang="tr-TR" sz="2800" dirty="0" err="1" smtClean="0"/>
              <a:t>inch</a:t>
            </a:r>
            <a:r>
              <a:rPr lang="tr-TR" sz="2800" dirty="0" smtClean="0"/>
              <a:t> kullanılır. Buna göre 1 </a:t>
            </a:r>
            <a:r>
              <a:rPr lang="tr-TR" sz="2800" dirty="0" err="1" smtClean="0"/>
              <a:t>inch</a:t>
            </a:r>
            <a:r>
              <a:rPr lang="tr-TR" sz="2800" dirty="0" smtClean="0"/>
              <a:t> </a:t>
            </a:r>
            <a:r>
              <a:rPr lang="tr-TR" sz="2800" dirty="0"/>
              <a:t> </a:t>
            </a:r>
            <a:r>
              <a:rPr lang="tr-TR" sz="2800" dirty="0" smtClean="0"/>
              <a:t>kaç cm </a:t>
            </a:r>
            <a:r>
              <a:rPr lang="tr-TR" sz="2800" dirty="0" err="1" smtClean="0"/>
              <a:t>dir</a:t>
            </a:r>
            <a:r>
              <a:rPr lang="tr-TR" sz="2800" dirty="0"/>
              <a:t> </a:t>
            </a:r>
            <a:r>
              <a:rPr lang="tr-TR" sz="2800" dirty="0" smtClean="0"/>
              <a:t>?</a:t>
            </a:r>
            <a:endParaRPr lang="tr-TR" sz="2800" u="sng" dirty="0"/>
          </a:p>
        </p:txBody>
      </p:sp>
      <p:sp>
        <p:nvSpPr>
          <p:cNvPr id="3" name="2 İçerik Yer Tutucusu"/>
          <p:cNvSpPr>
            <a:spLocks noGrp="1"/>
          </p:cNvSpPr>
          <p:nvPr>
            <p:ph idx="1"/>
          </p:nvPr>
        </p:nvSpPr>
        <p:spPr>
          <a:solidFill>
            <a:srgbClr val="92D050"/>
          </a:solidFill>
        </p:spPr>
        <p:txBody>
          <a:bodyPr/>
          <a:lstStyle/>
          <a:p>
            <a:pPr>
              <a:buNone/>
            </a:pPr>
            <a:r>
              <a:rPr lang="tr-TR" dirty="0" smtClean="0"/>
              <a:t>A. 2.54 cm  </a:t>
            </a:r>
          </a:p>
          <a:p>
            <a:pPr>
              <a:buNone/>
            </a:pPr>
            <a:r>
              <a:rPr lang="tr-TR" b="1" dirty="0" smtClean="0"/>
              <a:t>B. 3 cm</a:t>
            </a:r>
          </a:p>
          <a:p>
            <a:pPr>
              <a:buNone/>
            </a:pPr>
            <a:r>
              <a:rPr lang="tr-TR" b="1" dirty="0" smtClean="0"/>
              <a:t>C. 6 cm</a:t>
            </a:r>
          </a:p>
          <a:p>
            <a:pPr>
              <a:buNone/>
            </a:pPr>
            <a:r>
              <a:rPr lang="tr-TR" b="1" dirty="0" smtClean="0"/>
              <a:t>D. 4 mm</a:t>
            </a:r>
          </a:p>
          <a:p>
            <a:pPr>
              <a:buNone/>
            </a:pPr>
            <a:r>
              <a:rPr lang="tr-TR" b="1" dirty="0" smtClean="0"/>
              <a:t>E. 5 mm</a:t>
            </a:r>
          </a:p>
          <a:p>
            <a:pPr>
              <a:buNone/>
            </a:pPr>
            <a:endParaRPr lang="tr-TR" b="1" dirty="0" smtClean="0"/>
          </a:p>
          <a:p>
            <a:endParaRPr lang="tr-TR" dirty="0"/>
          </a:p>
        </p:txBody>
      </p:sp>
    </p:spTree>
    <p:extLst>
      <p:ext uri="{BB962C8B-B14F-4D97-AF65-F5344CB8AC3E}">
        <p14:creationId xmlns:p14="http://schemas.microsoft.com/office/powerpoint/2010/main" val="2144358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5292080" y="1052736"/>
            <a:ext cx="3394720" cy="5184576"/>
          </a:xfrm>
        </p:spPr>
        <p:txBody>
          <a:bodyPr>
            <a:normAutofit/>
          </a:bodyPr>
          <a:lstStyle/>
          <a:p>
            <a:pPr algn="l"/>
            <a:r>
              <a:rPr lang="tr-TR" sz="2000" dirty="0" smtClean="0"/>
              <a:t>A. Solda görülen </a:t>
            </a:r>
            <a:r>
              <a:rPr lang="tr-TR" sz="2000" b="1" dirty="0" smtClean="0"/>
              <a:t>A </a:t>
            </a:r>
            <a:r>
              <a:rPr lang="tr-TR" sz="2000" dirty="0" smtClean="0"/>
              <a:t>incelemesi  hangi bölgeye yapılmış ve hangi inceleme yöntemi kullanılmıştır. Tanınız nedir?</a:t>
            </a:r>
            <a:br>
              <a:rPr lang="tr-TR" sz="2000" dirty="0" smtClean="0"/>
            </a:br>
            <a:r>
              <a:rPr lang="tr-TR" sz="2000" dirty="0" smtClean="0"/>
              <a:t/>
            </a:r>
            <a:br>
              <a:rPr lang="tr-TR" sz="2000" dirty="0" smtClean="0"/>
            </a:br>
            <a:r>
              <a:rPr lang="tr-TR" sz="2000" dirty="0" smtClean="0"/>
              <a:t>B. </a:t>
            </a:r>
            <a:r>
              <a:rPr lang="tr-TR" sz="2000" dirty="0"/>
              <a:t>Solda </a:t>
            </a:r>
            <a:r>
              <a:rPr lang="tr-TR" sz="2000" dirty="0" smtClean="0"/>
              <a:t>görülen </a:t>
            </a:r>
            <a:r>
              <a:rPr lang="tr-TR" sz="2000" b="1" dirty="0" smtClean="0"/>
              <a:t>B</a:t>
            </a:r>
            <a:r>
              <a:rPr lang="tr-TR" sz="2000" dirty="0" smtClean="0"/>
              <a:t> incelemesi  </a:t>
            </a:r>
            <a:r>
              <a:rPr lang="tr-TR" sz="2000" dirty="0"/>
              <a:t>hangi bölgeye yapılmış ve hangi inceleme yöntemi kullanılmıştır. Tanınız nedir?</a:t>
            </a:r>
            <a:br>
              <a:rPr lang="tr-TR" sz="2000" dirty="0"/>
            </a:br>
            <a:r>
              <a:rPr lang="tr-TR" sz="2000" dirty="0" smtClean="0"/>
              <a:t/>
            </a:r>
            <a:br>
              <a:rPr lang="tr-TR" sz="2000" dirty="0" smtClean="0"/>
            </a:br>
            <a:r>
              <a:rPr lang="tr-TR" sz="2000" dirty="0" smtClean="0"/>
              <a:t>C. </a:t>
            </a:r>
            <a:r>
              <a:rPr lang="tr-TR" sz="2000" dirty="0"/>
              <a:t>Solda görülen </a:t>
            </a:r>
            <a:r>
              <a:rPr lang="tr-TR" sz="2000" b="1" dirty="0" smtClean="0"/>
              <a:t>C </a:t>
            </a:r>
            <a:r>
              <a:rPr lang="tr-TR" sz="2000" dirty="0" smtClean="0"/>
              <a:t> görüntüsünde hangi tedavi yöntemi kullanılmıştır ?</a:t>
            </a:r>
            <a:r>
              <a:rPr lang="tr-TR" sz="2000" dirty="0"/>
              <a:t/>
            </a:r>
            <a:br>
              <a:rPr lang="tr-TR" sz="2000" dirty="0"/>
            </a:br>
            <a:endParaRPr lang="tr-TR" sz="2000" dirty="0"/>
          </a:p>
        </p:txBody>
      </p:sp>
      <p:pic>
        <p:nvPicPr>
          <p:cNvPr id="5" name="Picture 4" descr="DSC00091"/>
          <p:cNvPicPr>
            <a:picLocks noChangeAspect="1" noChangeArrowheads="1"/>
          </p:cNvPicPr>
          <p:nvPr/>
        </p:nvPicPr>
        <p:blipFill>
          <a:blip r:embed="rId2" cstate="print">
            <a:lum bright="18000"/>
          </a:blip>
          <a:srcRect l="52000" t="9723" r="14583" b="37500"/>
          <a:stretch>
            <a:fillRect/>
          </a:stretch>
        </p:blipFill>
        <p:spPr bwMode="auto">
          <a:xfrm>
            <a:off x="323528" y="274638"/>
            <a:ext cx="2428076" cy="2874862"/>
          </a:xfrm>
          <a:prstGeom prst="rect">
            <a:avLst/>
          </a:prstGeom>
          <a:noFill/>
          <a:ln w="9525">
            <a:noFill/>
            <a:miter lim="800000"/>
            <a:headEnd/>
            <a:tailEnd/>
          </a:ln>
        </p:spPr>
      </p:pic>
      <p:pic>
        <p:nvPicPr>
          <p:cNvPr id="7" name="Picture 3" descr="baziller tepe anevrizma koil 003"/>
          <p:cNvPicPr>
            <a:picLocks noGrp="1" noChangeAspect="1" noChangeArrowheads="1"/>
          </p:cNvPicPr>
          <p:nvPr>
            <p:ph sz="quarter" idx="2"/>
          </p:nvPr>
        </p:nvPicPr>
        <p:blipFill>
          <a:blip r:embed="rId3" cstate="print"/>
          <a:srcRect l="20845" t="23030" r="15915"/>
          <a:stretch>
            <a:fillRect/>
          </a:stretch>
        </p:blipFill>
        <p:spPr>
          <a:xfrm>
            <a:off x="251520" y="3356992"/>
            <a:ext cx="2816899" cy="2570404"/>
          </a:xfrm>
          <a:noFill/>
        </p:spPr>
      </p:pic>
      <p:pic>
        <p:nvPicPr>
          <p:cNvPr id="8" name="Picture 2" descr="baziller tepe anevrizma koil 019"/>
          <p:cNvPicPr>
            <a:picLocks noGrp="1" noChangeAspect="1" noChangeArrowheads="1"/>
          </p:cNvPicPr>
          <p:nvPr>
            <p:ph sz="quarter" idx="4294967295"/>
          </p:nvPr>
        </p:nvPicPr>
        <p:blipFill>
          <a:blip r:embed="rId4" cstate="print"/>
          <a:srcRect l="13577" t="20142" r="21530"/>
          <a:stretch>
            <a:fillRect/>
          </a:stretch>
        </p:blipFill>
        <p:spPr>
          <a:xfrm>
            <a:off x="2750150" y="522095"/>
            <a:ext cx="2435625" cy="2248992"/>
          </a:xfrm>
          <a:prstGeom prst="rect">
            <a:avLst/>
          </a:prstGeom>
          <a:noFill/>
        </p:spPr>
      </p:pic>
      <p:sp>
        <p:nvSpPr>
          <p:cNvPr id="2" name="Metin kutusu 1"/>
          <p:cNvSpPr txBox="1"/>
          <p:nvPr/>
        </p:nvSpPr>
        <p:spPr>
          <a:xfrm>
            <a:off x="2174120" y="2616888"/>
            <a:ext cx="432048" cy="369332"/>
          </a:xfrm>
          <a:prstGeom prst="rect">
            <a:avLst/>
          </a:prstGeom>
          <a:solidFill>
            <a:srgbClr val="FFFF00"/>
          </a:solidFill>
        </p:spPr>
        <p:txBody>
          <a:bodyPr wrap="square" rtlCol="0">
            <a:spAutoFit/>
          </a:bodyPr>
          <a:lstStyle/>
          <a:p>
            <a:r>
              <a:rPr lang="tr-TR" dirty="0" smtClean="0"/>
              <a:t>A</a:t>
            </a:r>
            <a:endParaRPr lang="tr-TR" dirty="0"/>
          </a:p>
        </p:txBody>
      </p:sp>
      <p:sp>
        <p:nvSpPr>
          <p:cNvPr id="10" name="Metin kutusu 9"/>
          <p:cNvSpPr txBox="1"/>
          <p:nvPr/>
        </p:nvSpPr>
        <p:spPr>
          <a:xfrm>
            <a:off x="2348136" y="5229200"/>
            <a:ext cx="432048" cy="369332"/>
          </a:xfrm>
          <a:prstGeom prst="rect">
            <a:avLst/>
          </a:prstGeom>
          <a:solidFill>
            <a:srgbClr val="FFFF00"/>
          </a:solidFill>
        </p:spPr>
        <p:txBody>
          <a:bodyPr wrap="square" rtlCol="0">
            <a:spAutoFit/>
          </a:bodyPr>
          <a:lstStyle/>
          <a:p>
            <a:r>
              <a:rPr lang="tr-TR" dirty="0"/>
              <a:t>B</a:t>
            </a:r>
          </a:p>
        </p:txBody>
      </p:sp>
      <p:sp>
        <p:nvSpPr>
          <p:cNvPr id="11" name="Metin kutusu 10"/>
          <p:cNvSpPr txBox="1"/>
          <p:nvPr/>
        </p:nvSpPr>
        <p:spPr>
          <a:xfrm>
            <a:off x="4572000" y="2236159"/>
            <a:ext cx="432048" cy="369332"/>
          </a:xfrm>
          <a:prstGeom prst="rect">
            <a:avLst/>
          </a:prstGeom>
          <a:solidFill>
            <a:srgbClr val="FFFF00"/>
          </a:solidFill>
        </p:spPr>
        <p:txBody>
          <a:bodyPr wrap="square" rtlCol="0">
            <a:spAutoFit/>
          </a:bodyPr>
          <a:lstStyle/>
          <a:p>
            <a:r>
              <a:rPr lang="tr-TR" dirty="0"/>
              <a:t>C</a:t>
            </a:r>
          </a:p>
        </p:txBody>
      </p:sp>
    </p:spTree>
    <p:extLst>
      <p:ext uri="{BB962C8B-B14F-4D97-AF65-F5344CB8AC3E}">
        <p14:creationId xmlns:p14="http://schemas.microsoft.com/office/powerpoint/2010/main" val="343985569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5292080" y="1052736"/>
            <a:ext cx="3394720" cy="5184576"/>
          </a:xfrm>
        </p:spPr>
        <p:txBody>
          <a:bodyPr>
            <a:normAutofit/>
          </a:bodyPr>
          <a:lstStyle/>
          <a:p>
            <a:pPr algn="l"/>
            <a:r>
              <a:rPr lang="tr-TR" sz="2000" dirty="0" smtClean="0"/>
              <a:t> Solda görülen fotoğraf ve görüntüleme yöntemlerine göre: Tanınız nedir. Hangi </a:t>
            </a:r>
            <a:r>
              <a:rPr lang="tr-TR" sz="2000" b="1" dirty="0" smtClean="0"/>
              <a:t> </a:t>
            </a:r>
            <a:r>
              <a:rPr lang="tr-TR" sz="2000" dirty="0" smtClean="0"/>
              <a:t>bölgeye yapılmış ve hangi inceleme yöntemleri kullanılmıştır?. </a:t>
            </a:r>
            <a:r>
              <a:rPr lang="tr-TR" sz="2000" dirty="0"/>
              <a:t>H</a:t>
            </a:r>
            <a:r>
              <a:rPr lang="tr-TR" sz="2000" dirty="0" smtClean="0"/>
              <a:t>angi tedavi yöntemi kullanılmıştır ?</a:t>
            </a:r>
            <a:r>
              <a:rPr lang="tr-TR" sz="2000" dirty="0"/>
              <a:t/>
            </a:r>
            <a:br>
              <a:rPr lang="tr-TR" sz="2000" dirty="0"/>
            </a:br>
            <a:endParaRPr lang="tr-TR" sz="2000" dirty="0"/>
          </a:p>
        </p:txBody>
      </p:sp>
      <p:pic>
        <p:nvPicPr>
          <p:cNvPr id="12" name="Picture 10" descr="270520081025"/>
          <p:cNvPicPr>
            <a:picLocks noGrp="1" noChangeAspect="1" noChangeArrowheads="1"/>
          </p:cNvPicPr>
          <p:nvPr>
            <p:ph sz="quarter" idx="1"/>
          </p:nvPr>
        </p:nvPicPr>
        <p:blipFill>
          <a:blip r:embed="rId2" cstate="print"/>
          <a:srcRect/>
          <a:stretch>
            <a:fillRect/>
          </a:stretch>
        </p:blipFill>
        <p:spPr>
          <a:xfrm>
            <a:off x="107504" y="550722"/>
            <a:ext cx="2491354" cy="2093487"/>
          </a:xfrm>
          <a:noFill/>
        </p:spPr>
      </p:pic>
      <p:pic>
        <p:nvPicPr>
          <p:cNvPr id="13" name="3 İçerik Yer Tutucusu" descr="15.jpg"/>
          <p:cNvPicPr>
            <a:picLocks noChangeAspect="1"/>
          </p:cNvPicPr>
          <p:nvPr/>
        </p:nvPicPr>
        <p:blipFill>
          <a:blip r:embed="rId3" cstate="print"/>
          <a:srcRect l="14943" t="22090" r="21838" b="47438"/>
          <a:stretch>
            <a:fillRect/>
          </a:stretch>
        </p:blipFill>
        <p:spPr>
          <a:xfrm>
            <a:off x="164160" y="2780928"/>
            <a:ext cx="2664023" cy="2022661"/>
          </a:xfrm>
          <a:prstGeom prst="rect">
            <a:avLst/>
          </a:prstGeom>
        </p:spPr>
      </p:pic>
      <p:pic>
        <p:nvPicPr>
          <p:cNvPr id="14" name="3 İçerik Yer Tutucusu" descr="6.jpg"/>
          <p:cNvPicPr>
            <a:picLocks noChangeAspect="1"/>
          </p:cNvPicPr>
          <p:nvPr/>
        </p:nvPicPr>
        <p:blipFill>
          <a:blip r:embed="rId4" cstate="print"/>
          <a:srcRect t="19560" r="2264" b="18858"/>
          <a:stretch>
            <a:fillRect/>
          </a:stretch>
        </p:blipFill>
        <p:spPr bwMode="auto">
          <a:xfrm>
            <a:off x="2530674" y="276769"/>
            <a:ext cx="2386295" cy="2367885"/>
          </a:xfrm>
          <a:prstGeom prst="rect">
            <a:avLst/>
          </a:prstGeom>
          <a:noFill/>
          <a:ln w="9525">
            <a:noFill/>
            <a:miter lim="800000"/>
            <a:headEnd/>
            <a:tailEnd/>
          </a:ln>
        </p:spPr>
      </p:pic>
      <p:pic>
        <p:nvPicPr>
          <p:cNvPr id="15" name="3 İçerik Yer Tutucusu" descr="11.jpg"/>
          <p:cNvPicPr>
            <a:picLocks noChangeAspect="1"/>
          </p:cNvPicPr>
          <p:nvPr/>
        </p:nvPicPr>
        <p:blipFill>
          <a:blip r:embed="rId5" cstate="print"/>
          <a:srcRect l="21066" t="18134" r="8392" b="36304"/>
          <a:stretch>
            <a:fillRect/>
          </a:stretch>
        </p:blipFill>
        <p:spPr>
          <a:xfrm>
            <a:off x="2828183" y="2780928"/>
            <a:ext cx="2336456" cy="2377306"/>
          </a:xfrm>
          <a:prstGeom prst="rect">
            <a:avLst/>
          </a:prstGeom>
        </p:spPr>
      </p:pic>
      <p:sp>
        <p:nvSpPr>
          <p:cNvPr id="16" name="Metin kutusu 15"/>
          <p:cNvSpPr txBox="1"/>
          <p:nvPr/>
        </p:nvSpPr>
        <p:spPr>
          <a:xfrm>
            <a:off x="2018481" y="2221038"/>
            <a:ext cx="432048" cy="369332"/>
          </a:xfrm>
          <a:prstGeom prst="rect">
            <a:avLst/>
          </a:prstGeom>
          <a:solidFill>
            <a:srgbClr val="FFFF00"/>
          </a:solidFill>
        </p:spPr>
        <p:txBody>
          <a:bodyPr wrap="square" rtlCol="0">
            <a:spAutoFit/>
          </a:bodyPr>
          <a:lstStyle/>
          <a:p>
            <a:r>
              <a:rPr lang="tr-TR" dirty="0" smtClean="0"/>
              <a:t>A</a:t>
            </a:r>
            <a:endParaRPr lang="tr-TR" dirty="0"/>
          </a:p>
        </p:txBody>
      </p:sp>
      <p:sp>
        <p:nvSpPr>
          <p:cNvPr id="17" name="Metin kutusu 16"/>
          <p:cNvSpPr txBox="1"/>
          <p:nvPr/>
        </p:nvSpPr>
        <p:spPr>
          <a:xfrm>
            <a:off x="3923928" y="2056308"/>
            <a:ext cx="432048" cy="369332"/>
          </a:xfrm>
          <a:prstGeom prst="rect">
            <a:avLst/>
          </a:prstGeom>
          <a:solidFill>
            <a:srgbClr val="FFFF00"/>
          </a:solidFill>
        </p:spPr>
        <p:txBody>
          <a:bodyPr wrap="square" rtlCol="0">
            <a:spAutoFit/>
          </a:bodyPr>
          <a:lstStyle/>
          <a:p>
            <a:r>
              <a:rPr lang="tr-TR" dirty="0" smtClean="0"/>
              <a:t>C</a:t>
            </a:r>
            <a:endParaRPr lang="tr-TR" dirty="0"/>
          </a:p>
        </p:txBody>
      </p:sp>
      <p:sp>
        <p:nvSpPr>
          <p:cNvPr id="18" name="Metin kutusu 17"/>
          <p:cNvSpPr txBox="1"/>
          <p:nvPr/>
        </p:nvSpPr>
        <p:spPr>
          <a:xfrm>
            <a:off x="4499992" y="4618923"/>
            <a:ext cx="432048" cy="369332"/>
          </a:xfrm>
          <a:prstGeom prst="rect">
            <a:avLst/>
          </a:prstGeom>
          <a:solidFill>
            <a:srgbClr val="FFFF00"/>
          </a:solidFill>
        </p:spPr>
        <p:txBody>
          <a:bodyPr wrap="square" rtlCol="0">
            <a:spAutoFit/>
          </a:bodyPr>
          <a:lstStyle/>
          <a:p>
            <a:r>
              <a:rPr lang="tr-TR" dirty="0"/>
              <a:t>D</a:t>
            </a:r>
          </a:p>
        </p:txBody>
      </p:sp>
      <p:sp>
        <p:nvSpPr>
          <p:cNvPr id="19" name="Metin kutusu 18"/>
          <p:cNvSpPr txBox="1"/>
          <p:nvPr/>
        </p:nvSpPr>
        <p:spPr>
          <a:xfrm>
            <a:off x="2314650" y="4288971"/>
            <a:ext cx="432048" cy="369332"/>
          </a:xfrm>
          <a:prstGeom prst="rect">
            <a:avLst/>
          </a:prstGeom>
          <a:solidFill>
            <a:srgbClr val="FFFF00"/>
          </a:solidFill>
        </p:spPr>
        <p:txBody>
          <a:bodyPr wrap="square" rtlCol="0">
            <a:spAutoFit/>
          </a:bodyPr>
          <a:lstStyle/>
          <a:p>
            <a:r>
              <a:rPr lang="tr-TR" dirty="0"/>
              <a:t>B</a:t>
            </a:r>
          </a:p>
        </p:txBody>
      </p:sp>
    </p:spTree>
    <p:extLst>
      <p:ext uri="{BB962C8B-B14F-4D97-AF65-F5344CB8AC3E}">
        <p14:creationId xmlns:p14="http://schemas.microsoft.com/office/powerpoint/2010/main" val="158714748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536</Words>
  <Application>Microsoft Office PowerPoint</Application>
  <PresentationFormat>Ekran Gösterisi (4:3)</PresentationFormat>
  <Paragraphs>95</Paragraphs>
  <Slides>37</Slides>
  <Notes>0</Notes>
  <HiddenSlides>0</HiddenSlides>
  <MMClips>0</MMClips>
  <ScaleCrop>false</ScaleCrop>
  <HeadingPairs>
    <vt:vector size="4" baseType="variant">
      <vt:variant>
        <vt:lpstr>Tema</vt:lpstr>
      </vt:variant>
      <vt:variant>
        <vt:i4>1</vt:i4>
      </vt:variant>
      <vt:variant>
        <vt:lpstr>Slayt Başlıkları</vt:lpstr>
      </vt:variant>
      <vt:variant>
        <vt:i4>37</vt:i4>
      </vt:variant>
    </vt:vector>
  </HeadingPairs>
  <TitlesOfParts>
    <vt:vector size="38" baseType="lpstr">
      <vt:lpstr>Ofis Teması</vt:lpstr>
      <vt:lpstr>A. Solda görülen inceleme  hangi bölgeye yapılmış ve hangi inceleme yöntemi kullanılmıştır. B. Kontrast madde kullanılmış mıdır,   Kullanılmış ise hangi kontrast madde kullanılmıştır?. C. Tanınız nedir?</vt:lpstr>
      <vt:lpstr>A. Solda görülen inceleme  hangi bölgeye yapılmış ve hangi inceleme yöntemi kullanılmıştır. B. Kontrast madde kullanılmış mıdır,   Kullanılmış ise hangi kontrast madde kullanılmıştır?. C. Tanınız nedir? D. Tanı hakkında kısa bilgi veriniz? E. Tedavisi hakkında bilgi veriniz? </vt:lpstr>
      <vt:lpstr> X- ışınının özelliklerini yazınız. X-ışını ile çalışan görüntüleme yöntemlerini anlatınız  </vt:lpstr>
      <vt:lpstr>Girişimsel radyolojide kullanılan kateterlerin kalınlığı F birimi ile ölçülür.   Buna göre  1 F (french) kaç mm dir?</vt:lpstr>
      <vt:lpstr>6 F kateter kaç mm dir?</vt:lpstr>
      <vt:lpstr>Tıpda iğnelerin kalınlığı G (Gauge) ile ölçülür. Buna göre 21 G iğnenin kalınlığı ne kadardır?</vt:lpstr>
      <vt:lpstr>Girişimsel radyolojide  kullanılan kılavuz tellerin kalınlığını ölçmede inch kullanılır. Buna göre 1 inch  kaç cm dir ?</vt:lpstr>
      <vt:lpstr>A. Solda görülen A incelemesi  hangi bölgeye yapılmış ve hangi inceleme yöntemi kullanılmıştır. Tanınız nedir?  B. Solda görülen B incelemesi  hangi bölgeye yapılmış ve hangi inceleme yöntemi kullanılmıştır. Tanınız nedir?  C. Solda görülen C  görüntüsünde hangi tedavi yöntemi kullanılmıştır ? </vt:lpstr>
      <vt:lpstr> Solda görülen fotoğraf ve görüntüleme yöntemlerine göre: Tanınız nedir. Hangi  bölgeye yapılmış ve hangi inceleme yöntemleri kullanılmıştır?. Hangi tedavi yöntemi kullanılmıştır ? </vt:lpstr>
      <vt:lpstr> Radyolojide kullandığımız görüntüleme yöntemlerini ve fizik çalışma prensiplerini yazınız.</vt:lpstr>
      <vt:lpstr>  A. Solda görülen inceleme  hangi bölgeye yapılmış ve hangi inceleme yöntemi kullanılmıştır. B. Kontrast madde kullanılmış mıdır,   Kullanılmış ise hangi kontrast madde kullanılmıştır?. C. Tanınız nedir? D. Tanı hakkında kısa bilgi veriniz? E. Tedavisi hakkında bilgi veriniz? </vt:lpstr>
      <vt:lpstr>A. Solda görülen inceleme  hangi bölgeye yapılmış ve hangi inceleme yöntemi kullanılmıştır. B. Kontrast madde kullanılmış mıdır,   Kullanılmış ise hangi kontrast madde kullanılmıştır?. C. Tanınız nedir? D. Tanı hakkında kısa bilgi veriniz? E. Tedavisi hakkında bilgi veriniz? </vt:lpstr>
      <vt:lpstr> Radyolojik algoritma nedir?. Bir görüntüleme yöntemini seçerken nelere dikkat edilmesi gerekiyor?</vt:lpstr>
      <vt:lpstr>A. Soldaki görüntüde  hangi  inceleme yöntemi kullanılmıştır? B. Kontrast madde kullanılmış mıdır,   Kullanılmış ise hangi kontrast madde kullanılmıştır?. C. Tanınız nedir? D. Kullanılan yöntemin fizik çalışma prensibi nedir?</vt:lpstr>
      <vt:lpstr>PowerPoint Sunusu</vt:lpstr>
      <vt:lpstr>Bir önceki yansıya göre yanıtlayınız. A. İnceleme  hangi bölgeye yapılmış ve hangi inceleme yöntemi kullanılmıştır. B. Kontrast madde kullanılmış mıdır,   Kullanılmış ise hangi kontrast madde kullanılmıştır?. C. Oklar ve çizgi neyi ifade ediyor? Tanınız nedir? D. Tanı hakkında kısa bilgi veriniz? E. Tedavisi hakkında bilgi veriniz? </vt:lpstr>
      <vt:lpstr> Fizik çalışma prensipleri açısından BT (bilgisayarlı tomografi) ile MRG yi  (manyetik rezonans görüntüleme) karşılaştırınız.  </vt:lpstr>
      <vt:lpstr>Soru: 1</vt:lpstr>
      <vt:lpstr>A. Yanda görülen   inceleme hangi bölgeye yapılmış ve hangi inceleme yöntemi kullanılmıştır. B.  Tanı ve tedavi hakkında kısa bilgi veriniz?    </vt:lpstr>
      <vt:lpstr> Radyolojik algoritma nedir?. Bir görüntüleme yöntemini seçerken nelere göre karar veriyoruz?</vt:lpstr>
      <vt:lpstr>A. Yanda görülen hangi görüntüleme yöntemidir?   B. Hangi inceleme yapılmaktadır? C.  Hangi fizik prensiple (ses dalgası, manyetik alan, X-ışını gibi) çalışmaktadır?.  Çalışma yöntemi konusunda (fizik prensip) detaylı bilgi veriniz.    </vt:lpstr>
      <vt:lpstr>A. Yanda görülen inceleme  hangi bölge için yapılmış ve hangi inceleme yöntemi kullanılmıştır. B. Kontrast madde kullanılmış mıdır,   Kullanılmış ise hangi kontrast madde kullanılmıştır?. C. Tanınız nedir? D. Tanı hakkında kısa bilgi veriniz?  </vt:lpstr>
      <vt:lpstr>A. Yanda görülen incelemeler  hangi bölgeye yapılmış ve hangi inceleme yöntemi kullanılmıştır. B. Kontrast madde kullanılmış mıdır,   Kullanılmış ise hangi kontrast madde kullanılmıştır?. C. Tanınız nedir? D. Tanı hakkında kısa bilgi veriniz? E. Tedavisi hakkında bilgi veriniz? </vt:lpstr>
      <vt:lpstr>X-ışının özelliklerini yazınız.  </vt:lpstr>
      <vt:lpstr>A. Solda görülen A incelemesi  hangi bölgeye yapılmış ve hangi inceleme yöntemi kullanılmıştır. Tanınız nedir?  B. Solda görülen B  görüntüsünde hangi tedavi yöntemi kullanılmıştır ?Diğer tedavi yöntemleri hakkında bilgi veriniz.</vt:lpstr>
      <vt:lpstr>PowerPoint Sunusu</vt:lpstr>
      <vt:lpstr>Solda görülen  görüntüde   hangi inceleme yöntemi kullanılmıştır? Kullanılan görüntüleme yönteminin Fizik çalışma prensipleri hakkında bilgi veriniz.</vt:lpstr>
      <vt:lpstr>A. Yanda görülen inceleme  hangi bölgeye yapılmış ve hangi inceleme yöntemi kullanılmıştır. B. Kontrast madde kullanılmış mıdır,   Kullanılmış ise hangi kontrast madde kullanılmıştır?. C. Tanınız nedir? D. Tanı hakkında kısa bilgi veriniz? E. Uygulanan tedavi hakkında bilgi veriniz?</vt:lpstr>
      <vt:lpstr>A. Yanda görülen inceleme  hangi bölgeye yapılmış ve hangi inceleme yöntemi kullanılmıştır. B. Kontrast madde kullanılmış mıdır,   Kullanılmış ise hangi kontrast madde kullanılmıştır?. C. Tanınız nedir? D. Tanı hakkında kısa bilgi veriniz? E. Tedavisi hakkında bilgi veriniz? F. Diğer tedavi seçenekleri nelerdir?  </vt:lpstr>
      <vt:lpstr> Fizik çalışma prensipleri açısından RDUS (renkli doppler ultrasonografi) ile   MRG yi  (manyetik rezonans görüntüleme) karşılaştırınız.  </vt:lpstr>
      <vt:lpstr>A. Soldaki görüntüde  hangi  inceleme yöntemi kullanılmıştır? B. Kontrast madde kullanılmış mıdır,   Kullanılmış ise hangi kontrast madde kullanılmıştır?. C. Tanınız nedir? </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Solda görülen  ‘A’  ve ‘B’ incelemeleri hangi bölgeye yapılmış ve hangi inceleme modaliteleri kullanılmıştır. B. Tanınız nedir? D. Tanı hakkında kısa bilgi veriniz?</dc:title>
  <dc:creator>kou</dc:creator>
  <cp:lastModifiedBy>ECiftci</cp:lastModifiedBy>
  <cp:revision>20</cp:revision>
  <dcterms:created xsi:type="dcterms:W3CDTF">2015-11-03T13:04:04Z</dcterms:created>
  <dcterms:modified xsi:type="dcterms:W3CDTF">2018-02-28T09:20:39Z</dcterms:modified>
</cp:coreProperties>
</file>